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1" r:id="rId3"/>
    <p:sldId id="257" r:id="rId4"/>
    <p:sldId id="261" r:id="rId5"/>
    <p:sldId id="259" r:id="rId6"/>
    <p:sldId id="269" r:id="rId7"/>
    <p:sldId id="264" r:id="rId8"/>
    <p:sldId id="272" r:id="rId9"/>
    <p:sldId id="273" r:id="rId10"/>
    <p:sldId id="274" r:id="rId11"/>
    <p:sldId id="275" r:id="rId12"/>
    <p:sldId id="265" r:id="rId13"/>
    <p:sldId id="267" r:id="rId14"/>
    <p:sldId id="268" r:id="rId15"/>
    <p:sldId id="266" r:id="rId16"/>
    <p:sldId id="27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8A48"/>
    <a:srgbClr val="D84034"/>
    <a:srgbClr val="3F23E9"/>
    <a:srgbClr val="69A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888" autoAdjust="0"/>
  </p:normalViewPr>
  <p:slideViewPr>
    <p:cSldViewPr>
      <p:cViewPr varScale="1">
        <p:scale>
          <a:sx n="58" d="100"/>
          <a:sy n="58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9A0431-046E-4BC2-AD47-3E80BC6989AA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BE916B4-0E52-44CF-93AE-061DD08AB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074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916B4-0E52-44CF-93AE-061DD08AB178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228600" indent="-228600">
              <a:buFontTx/>
              <a:buChar char="-"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916B4-0E52-44CF-93AE-061DD08AB17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916B4-0E52-44CF-93AE-061DD08AB17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916B4-0E52-44CF-93AE-061DD08AB17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916B4-0E52-44CF-93AE-061DD08AB17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916B4-0E52-44CF-93AE-061DD08AB17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916B4-0E52-44CF-93AE-061DD08AB178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E916B4-0E52-44CF-93AE-061DD08AB178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428736"/>
            <a:ext cx="664373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143248"/>
            <a:ext cx="4857784" cy="221457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D3EFB-647C-4924-BFB3-8877B74F9CEC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2378-2ECC-4810-9FE9-CC7B46CEDE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40482-BDA8-4EF6-9E52-865AEF8AE047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71103-116F-43DA-AE36-0CF862A76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591E-990D-4F5E-B438-B70EC51B3882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126BA-D8E8-4B48-9DD1-BB92F352D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6DE1-CFB8-435C-8C74-CA1F79C6DCF8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F3C20-84D0-46C3-9CA6-1451088CE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D9F1-5E8D-48DA-BE38-FCF4581CE1B0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04701-F069-4246-9FEF-64183CA36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BD62-856C-4410-86F9-6E881B3DA699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AE7B5-3787-48F0-835E-F24BD1AD8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5AA94-8342-4ED1-888E-62F86DEBDE9D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D10CA-6E71-4F1C-A6C8-1FB66B25A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816DE-1AB4-4332-828D-9DF75AD74205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A75CD-24E1-4392-974F-E1E36B560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BBA3-94DB-4ABE-A841-E5A52947B787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85177-E0FF-4704-84B2-E5B8E9E0F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62DE-57DC-46CC-9381-CA184181B104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64BD6-2FFF-49E9-997F-5A122705AE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D665-81FF-468B-AEC1-7D6D83ACA563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66A2-152C-4A12-BE7D-BAF0CF4C6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57188" y="1428750"/>
            <a:ext cx="8429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054D3E-C708-41B3-8920-83DD184CF9FD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245939-654D-433D-B303-5050851F11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>
    <p:pu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"/>
          <a:gradFill>
            <a:gsLst>
              <a:gs pos="0">
                <a:schemeClr val="accent6">
                  <a:shade val="20000"/>
                  <a:satMod val="200000"/>
                </a:schemeClr>
              </a:gs>
              <a:gs pos="78000">
                <a:schemeClr val="accent6">
                  <a:tint val="90000"/>
                  <a:shade val="89000"/>
                  <a:satMod val="220000"/>
                </a:schemeClr>
              </a:gs>
              <a:gs pos="100000">
                <a:schemeClr val="accent6">
                  <a:tint val="12000"/>
                  <a:satMod val="255000"/>
                </a:schemeClr>
              </a:gs>
            </a:gsLst>
            <a:lin ang="5400000"/>
          </a:gra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102;&#1073;&#1072;\&#1084;&#1086;&#1077;\&#1064;&#1082;&#1086;&#1083;&#1072;\&#1050;%20&#1091;&#1088;&#1086;&#1082;&#1072;&#1084;\&#1091;&#1088;&#1086;&#1082;\17%20&#1074;&#1077;&#1089;&#1077;&#1083;&#1099;&#1081;%20&#1082;&#1072;&#1083;&#1077;&#1081;&#1076;&#1086;&#1089;&#1082;&#1086;&#1087;.wma" TargetMode="Externa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102;&#1073;&#1072;\&#1084;&#1086;&#1077;\&#1064;&#1082;&#1086;&#1083;&#1072;\&#1050;%20&#1091;&#1088;&#1086;&#1082;&#1072;&#1084;\&#1091;&#1088;&#1086;&#1082;\17%20&#1074;&#1077;&#1089;&#1077;&#1083;&#1099;&#1081;%20&#1082;&#1072;&#1083;&#1077;&#1081;&#1076;&#1086;&#1089;&#1082;&#1086;&#1087;.wma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58;&#1088;&#1077;&#1085;&#1072;&#1078;&#1077;&#1088;1.pptx" TargetMode="External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102;&#1073;&#1072;\&#1084;&#1086;&#1077;\&#1064;&#1082;&#1086;&#1083;&#1072;\&#1050;%20&#1091;&#1088;&#1086;&#1082;&#1072;&#1084;\&#1091;&#1088;&#1086;&#1082;\17%20&#1074;&#1077;&#1089;&#1077;&#1083;&#1099;&#1081;%20&#1082;&#1072;&#1083;&#1077;&#1081;&#1076;&#1086;&#1089;&#1082;&#1086;&#1087;.wma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102;&#1073;&#1072;\&#1084;&#1086;&#1077;\&#1064;&#1082;&#1086;&#1083;&#1072;\&#1050;%20&#1091;&#1088;&#1086;&#1082;&#1072;&#1084;\&#1091;&#1088;&#1086;&#1082;\17%20&#1074;&#1077;&#1089;&#1077;&#1083;&#1099;&#1081;%20&#1082;&#1072;&#1083;&#1077;&#1081;&#1076;&#1086;&#1089;&#1082;&#1086;&#1087;.wma" TargetMode="Externa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1;&#1102;&#1073;&#1072;\&#1084;&#1086;&#1077;\&#1064;&#1082;&#1086;&#1083;&#1072;\&#1050;%20&#1091;&#1088;&#1086;&#1082;&#1072;&#1084;\&#1091;&#1088;&#1086;&#1082;\17%20&#1074;&#1077;&#1089;&#1077;&#1083;&#1099;&#1081;%20&#1082;&#1072;&#1083;&#1077;&#1081;&#1076;&#1086;&#1089;&#1082;&#1086;&#1087;.wma" TargetMode="Externa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1785926"/>
            <a:ext cx="6643734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Выбор рационального пути решения</a:t>
            </a:r>
            <a:endParaRPr lang="ru-RU" dirty="0"/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2143125" y="857250"/>
            <a:ext cx="5143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/>
              <a:t>16 апреля</a:t>
            </a:r>
          </a:p>
          <a:p>
            <a:pPr algn="ctr"/>
            <a:r>
              <a:rPr lang="ru-RU" sz="3200" dirty="0"/>
              <a:t>Классная работа</a:t>
            </a: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19872" y="4221088"/>
            <a:ext cx="2985576" cy="1710522"/>
          </a:xfrm>
        </p:spPr>
        <p:txBody>
          <a:bodyPr/>
          <a:lstStyle/>
          <a:p>
            <a:r>
              <a:rPr lang="ru-RU" sz="1800" dirty="0" smtClean="0"/>
              <a:t>УМК «Перспективная начальная школа»</a:t>
            </a:r>
          </a:p>
          <a:p>
            <a:r>
              <a:rPr lang="ru-RU" sz="1800" dirty="0" smtClean="0"/>
              <a:t>3 класс</a:t>
            </a:r>
          </a:p>
          <a:p>
            <a:r>
              <a:rPr lang="ru-RU" sz="1800" dirty="0" smtClean="0"/>
              <a:t>Учитель: </a:t>
            </a:r>
            <a:r>
              <a:rPr lang="ru-RU" sz="1800" dirty="0" err="1" smtClean="0"/>
              <a:t>Гайдина</a:t>
            </a:r>
            <a:r>
              <a:rPr lang="ru-RU" sz="1800" dirty="0" smtClean="0"/>
              <a:t> Л.И.</a:t>
            </a:r>
            <a:endParaRPr lang="ru-RU" sz="1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228600"/>
            <a:ext cx="90201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 dirty="0" err="1">
                <a:latin typeface="Monotype Corsiva" pitchFamily="66" charset="0"/>
              </a:rPr>
              <a:t>Физминутка</a:t>
            </a:r>
            <a:r>
              <a:rPr lang="ru-RU" sz="4800" b="1" i="1" dirty="0">
                <a:latin typeface="Monotype Corsiva" pitchFamily="66" charset="0"/>
              </a:rPr>
              <a:t>.</a:t>
            </a:r>
          </a:p>
        </p:txBody>
      </p:sp>
      <p:pic>
        <p:nvPicPr>
          <p:cNvPr id="84996" name="17 веселый калейдоскоп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99475" y="6308725"/>
            <a:ext cx="304800" cy="304800"/>
          </a:xfrm>
          <a:prstGeom prst="rect">
            <a:avLst/>
          </a:prstGeom>
          <a:noFill/>
        </p:spPr>
      </p:pic>
      <p:sp>
        <p:nvSpPr>
          <p:cNvPr id="2" name="Равнобедренный треугольник 1"/>
          <p:cNvSpPr/>
          <p:nvPr/>
        </p:nvSpPr>
        <p:spPr>
          <a:xfrm>
            <a:off x="2107703" y="1427627"/>
            <a:ext cx="4410953" cy="4493096"/>
          </a:xfrm>
          <a:prstGeom prst="triangle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411" y="3271279"/>
            <a:ext cx="1611586" cy="805793"/>
          </a:xfrm>
          <a:prstGeom prst="rect">
            <a:avLst/>
          </a:prstGeom>
        </p:spPr>
      </p:pic>
      <p:sp>
        <p:nvSpPr>
          <p:cNvPr id="6" name="Сердце 5"/>
          <p:cNvSpPr/>
          <p:nvPr/>
        </p:nvSpPr>
        <p:spPr>
          <a:xfrm>
            <a:off x="3573120" y="5193196"/>
            <a:ext cx="1512168" cy="216024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4221341" y="4246039"/>
            <a:ext cx="288746" cy="623121"/>
          </a:xfrm>
          <a:prstGeom prst="trapezoi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>
        <p14:prism isContent="1"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499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рапеция 4"/>
          <p:cNvSpPr/>
          <p:nvPr/>
        </p:nvSpPr>
        <p:spPr>
          <a:xfrm>
            <a:off x="2267744" y="1988840"/>
            <a:ext cx="4824536" cy="3888432"/>
          </a:xfrm>
          <a:prstGeom prst="trapezoid">
            <a:avLst/>
          </a:prstGeom>
          <a:blipFill>
            <a:blip r:embed="rId3">
              <a:duotone>
                <a:prstClr val="black"/>
                <a:schemeClr val="bg1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  <a:ln w="76200">
            <a:solidFill>
              <a:srgbClr val="4B8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228600"/>
            <a:ext cx="90201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 dirty="0" err="1">
                <a:latin typeface="Monotype Corsiva" pitchFamily="66" charset="0"/>
              </a:rPr>
              <a:t>Физминутка</a:t>
            </a:r>
            <a:r>
              <a:rPr lang="ru-RU" sz="4800" b="1" i="1" dirty="0">
                <a:latin typeface="Monotype Corsiva" pitchFamily="66" charset="0"/>
              </a:rPr>
              <a:t>.</a:t>
            </a:r>
          </a:p>
        </p:txBody>
      </p:sp>
      <p:pic>
        <p:nvPicPr>
          <p:cNvPr id="84996" name="17 веселый калейдоскоп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99475" y="6308725"/>
            <a:ext cx="304800" cy="304800"/>
          </a:xfrm>
          <a:prstGeom prst="rect">
            <a:avLst/>
          </a:prstGeom>
          <a:noFill/>
        </p:spPr>
      </p:pic>
      <p:sp>
        <p:nvSpPr>
          <p:cNvPr id="4" name="Правильный пятиугольник 3"/>
          <p:cNvSpPr/>
          <p:nvPr/>
        </p:nvSpPr>
        <p:spPr>
          <a:xfrm rot="10800000">
            <a:off x="4396643" y="3933056"/>
            <a:ext cx="566738" cy="720080"/>
          </a:xfrm>
          <a:prstGeom prst="pentagon">
            <a:avLst/>
          </a:prstGeom>
          <a:solidFill>
            <a:srgbClr val="4B8A48"/>
          </a:solidFill>
          <a:ln>
            <a:solidFill>
              <a:srgbClr val="4B8A48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Месяц 6"/>
          <p:cNvSpPr/>
          <p:nvPr/>
        </p:nvSpPr>
        <p:spPr>
          <a:xfrm rot="16200000">
            <a:off x="4327312" y="4345794"/>
            <a:ext cx="705397" cy="1596954"/>
          </a:xfrm>
          <a:prstGeom prst="moon">
            <a:avLst/>
          </a:prstGeom>
          <a:solidFill>
            <a:srgbClr val="4B8A48"/>
          </a:solidFill>
          <a:ln>
            <a:solidFill>
              <a:srgbClr val="4B8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21" y="2830835"/>
            <a:ext cx="1102221" cy="11022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381" y="2831646"/>
            <a:ext cx="1102221" cy="110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1000">
        <p14:prism isContent="1"/>
      </p:transition>
    </mc:Choice>
    <mc:Fallback xmlns="">
      <p:transition spd="slow" advClick="0" advTm="11000">
        <p:fade/>
      </p:transition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499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Выбор рационального пути решения выражения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72 : 8 – 32 : 8 </a:t>
            </a:r>
          </a:p>
          <a:p>
            <a:pPr>
              <a:buNone/>
            </a:pPr>
            <a:r>
              <a:rPr lang="ru-RU" spc="-100" dirty="0" smtClean="0"/>
              <a:t>(5 + 10 + 15 + 20 + 25 + 30 + 35 + 40 + 45 ) : 5 </a:t>
            </a:r>
          </a:p>
          <a:p>
            <a:pPr>
              <a:buNone/>
            </a:pPr>
            <a:r>
              <a:rPr lang="ru-RU" spc="-100" dirty="0" smtClean="0"/>
              <a:t>199 + 326 </a:t>
            </a:r>
          </a:p>
          <a:p>
            <a:pPr>
              <a:buNone/>
            </a:pPr>
            <a:r>
              <a:rPr lang="ru-RU" spc="-100" dirty="0" smtClean="0"/>
              <a:t>(192 + 31 </a:t>
            </a:r>
            <a:r>
              <a:rPr lang="ru-RU" spc="-100" dirty="0" smtClean="0">
                <a:sym typeface="Symbol"/>
              </a:rPr>
              <a:t> 96</a:t>
            </a:r>
            <a:r>
              <a:rPr lang="ru-RU" spc="-100" dirty="0" smtClean="0"/>
              <a:t>) : 96</a:t>
            </a:r>
            <a:endParaRPr lang="ru-RU" spc="-100" dirty="0"/>
          </a:p>
        </p:txBody>
      </p:sp>
      <p:pic>
        <p:nvPicPr>
          <p:cNvPr id="5" name="Рисунок 4" descr="60951366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93" y="1357298"/>
            <a:ext cx="5695775" cy="4894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Выбор рационального пути анализа задачи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428736"/>
            <a:ext cx="8429625" cy="27146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кувшине в 5 раз больше воды, чем в чайнике, а в чайнике на 8 стаканов воды меньше, чем в кувшине. Сколько стаканов воды в кувшине и чайнике вместе?</a:t>
            </a: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516" y="4071942"/>
            <a:ext cx="675413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Подводим итог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idx="1"/>
          </p:nvPr>
        </p:nvSpPr>
        <p:spPr>
          <a:xfrm>
            <a:off x="428596" y="2214554"/>
            <a:ext cx="3357555" cy="64292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charset="0"/>
                <a:cs typeface="Arial" charset="0"/>
              </a:rPr>
              <a:t>Рациональный – </a:t>
            </a: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 bwMode="auto">
          <a:xfrm>
            <a:off x="3786182" y="2285992"/>
            <a:ext cx="407196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разумно обоснованный,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целесообразный.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178592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Что значит «рациональный»?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3429000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Что можно находить, выбрав рациональный путь решения?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3929066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Ответ текстовых и геометрических задач, значение выражений, способ анализа задачи и т.д.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28662" y="5143512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 считает, что сегодня на уроке математики узнал и усвоил что-то очень важное?</a:t>
            </a:r>
            <a:endParaRPr lang="ru-RU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uiExpand="1" build="p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Выбор рационального пути решения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2143125"/>
            <a:ext cx="8429625" cy="4071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Arial" charset="0"/>
                <a:cs typeface="Arial" charset="0"/>
              </a:rPr>
              <a:t>1 + 2 + 3 + …..+ 97 + 98 + 99 + 100=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Arial" charset="0"/>
                <a:cs typeface="Arial" charset="0"/>
              </a:rPr>
              <a:t>1 способ: 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Arial" charset="0"/>
                <a:cs typeface="Arial" charset="0"/>
              </a:rPr>
              <a:t>(1+99)+(2+98</a:t>
            </a:r>
            <a:r>
              <a:rPr lang="ru-RU" sz="3600" dirty="0" smtClean="0">
                <a:latin typeface="Arial" charset="0"/>
                <a:cs typeface="Arial" charset="0"/>
              </a:rPr>
              <a:t>)+…+(49+51)+</a:t>
            </a:r>
            <a:r>
              <a:rPr lang="ru-RU" sz="3600" dirty="0" smtClean="0">
                <a:latin typeface="Arial" charset="0"/>
                <a:cs typeface="Arial" charset="0"/>
              </a:rPr>
              <a:t>50+100=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Arial" charset="0"/>
                <a:cs typeface="Arial" charset="0"/>
              </a:rPr>
              <a:t>100∙50+50 = 550</a:t>
            </a:r>
            <a:endParaRPr lang="ru-RU" sz="3600" dirty="0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3600" dirty="0">
                <a:latin typeface="Arial" charset="0"/>
                <a:cs typeface="Arial" charset="0"/>
              </a:rPr>
              <a:t>2</a:t>
            </a:r>
            <a:r>
              <a:rPr lang="ru-RU" sz="3600" dirty="0" smtClean="0">
                <a:latin typeface="Arial" charset="0"/>
                <a:cs typeface="Arial" charset="0"/>
              </a:rPr>
              <a:t> способ:(1+100</a:t>
            </a:r>
            <a:r>
              <a:rPr lang="ru-RU" sz="3600" dirty="0" smtClean="0">
                <a:latin typeface="Arial" charset="0"/>
                <a:cs typeface="Arial" charset="0"/>
              </a:rPr>
              <a:t>) </a:t>
            </a:r>
            <a:r>
              <a:rPr lang="ru-RU" sz="3600" dirty="0" smtClean="0">
                <a:latin typeface="Arial" charset="0"/>
                <a:cs typeface="Arial" charset="0"/>
                <a:sym typeface="Symbol" pitchFamily="18" charset="2"/>
              </a:rPr>
              <a:t>100 : 2 = </a:t>
            </a:r>
            <a:r>
              <a:rPr lang="ru-RU" sz="3600" dirty="0" smtClean="0">
                <a:latin typeface="Arial" charset="0"/>
                <a:cs typeface="Arial" charset="0"/>
                <a:sym typeface="Symbol" pitchFamily="18" charset="2"/>
              </a:rPr>
              <a:t>550</a:t>
            </a:r>
            <a:endParaRPr lang="ru-RU" sz="3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8596" y="2143116"/>
            <a:ext cx="778674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1 вариант - задание с геометрическим материалом: № 427, №433</a:t>
            </a:r>
          </a:p>
          <a:p>
            <a:r>
              <a:rPr lang="ru-RU" sz="3200" dirty="0" smtClean="0"/>
              <a:t>2 вариант - текстовые задачи: тетрадь на печатной основе №155, 156</a:t>
            </a:r>
          </a:p>
          <a:p>
            <a:r>
              <a:rPr lang="ru-RU" sz="3200" dirty="0" smtClean="0"/>
              <a:t>3 вариант - творческое задание: используя рациональный способ, найти в городе Воронеже дом с </a:t>
            </a:r>
            <a:r>
              <a:rPr lang="ru-RU" sz="3200" dirty="0" smtClean="0"/>
              <a:t>совой и подготовить о нем сообщение.  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00298" y="1500174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/>
              <a:t>Тетр</a:t>
            </a:r>
            <a:r>
              <a:rPr lang="ru-RU" sz="2800" dirty="0" smtClean="0"/>
              <a:t>. № 157</a:t>
            </a:r>
            <a:endParaRPr lang="ru-RU" sz="28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268115" y="2874665"/>
            <a:ext cx="3966318" cy="3689421"/>
            <a:chOff x="2500298" y="2071678"/>
            <a:chExt cx="3966318" cy="3689421"/>
          </a:xfrm>
        </p:grpSpPr>
        <p:pic>
          <p:nvPicPr>
            <p:cNvPr id="4096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rcRect b="12801"/>
            <a:stretch/>
          </p:blipFill>
          <p:spPr bwMode="auto">
            <a:xfrm>
              <a:off x="2500298" y="3714752"/>
              <a:ext cx="3966318" cy="2046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096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86116" y="2071678"/>
              <a:ext cx="1828800" cy="1771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" name="Подзаголовок 2"/>
          <p:cNvSpPr txBox="1">
            <a:spLocks/>
          </p:cNvSpPr>
          <p:nvPr/>
        </p:nvSpPr>
        <p:spPr>
          <a:xfrm>
            <a:off x="1096519" y="651945"/>
            <a:ext cx="7572428" cy="2214562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Рациональный путь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решения должен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быстрее и технически легче приводить к получению ответа. 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Математическая разминка</a:t>
            </a:r>
            <a:endParaRPr lang="ru-RU" dirty="0"/>
          </a:p>
        </p:txBody>
      </p:sp>
      <p:pic>
        <p:nvPicPr>
          <p:cNvPr id="4099" name="Picture 4" descr="Картинка 32 из 24758">
            <a:hlinkClick r:id="rId3" action="ppaction://hlinkpres?slideindex=1&amp;slidetitle=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285852" y="4071942"/>
            <a:ext cx="1981200" cy="1414463"/>
          </a:xfrm>
        </p:spPr>
      </p:pic>
      <p:sp>
        <p:nvSpPr>
          <p:cNvPr id="10" name="Прямоугольник 9"/>
          <p:cNvSpPr/>
          <p:nvPr/>
        </p:nvSpPr>
        <p:spPr>
          <a:xfrm>
            <a:off x="3286116" y="4714884"/>
            <a:ext cx="4920585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rgbClr val="4B8A48"/>
                </a:solidFill>
              </a:rPr>
              <a:t>Поупражняемся в умножении</a:t>
            </a:r>
          </a:p>
        </p:txBody>
      </p:sp>
      <p:pic>
        <p:nvPicPr>
          <p:cNvPr id="4101" name="Picture 6" descr="школа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35696" y="1659581"/>
            <a:ext cx="18827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923928" y="2214562"/>
            <a:ext cx="264320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/>
                <a:solidFill>
                  <a:srgbClr val="4B8A48"/>
                </a:solidFill>
              </a:rPr>
              <a:t>Подумаем</a:t>
            </a:r>
          </a:p>
        </p:txBody>
      </p:sp>
      <p:sp>
        <p:nvSpPr>
          <p:cNvPr id="3" name="Управляющая кнопка: далее 2">
            <a:hlinkClick r:id="rId7" action="ppaction://hlinksldjump" highlightClick="1"/>
          </p:cNvPr>
          <p:cNvSpPr/>
          <p:nvPr/>
        </p:nvSpPr>
        <p:spPr>
          <a:xfrm>
            <a:off x="7236296" y="6021288"/>
            <a:ext cx="504056" cy="432048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214438" y="357188"/>
            <a:ext cx="70342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/>
              <a:t>Найдите закономерность и </a:t>
            </a:r>
          </a:p>
          <a:p>
            <a:r>
              <a:rPr lang="ru-RU" sz="2800" b="1" i="1"/>
              <a:t>            продолжите ряд на три числа:</a:t>
            </a:r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735013" y="1908175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3200" b="1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857224" y="2571744"/>
            <a:ext cx="3565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990000"/>
                </a:solidFill>
              </a:rPr>
              <a:t>1   3   5   7   9   11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827088" y="3573463"/>
            <a:ext cx="2551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00"/>
                </a:solidFill>
              </a:rPr>
              <a:t>1   22   333   </a:t>
            </a:r>
          </a:p>
        </p:txBody>
      </p:sp>
      <p:sp>
        <p:nvSpPr>
          <p:cNvPr id="5127" name="AutoShape 11"/>
          <p:cNvSpPr>
            <a:spLocks noChangeArrowheads="1"/>
          </p:cNvSpPr>
          <p:nvPr/>
        </p:nvSpPr>
        <p:spPr bwMode="auto">
          <a:xfrm>
            <a:off x="323850" y="5084763"/>
            <a:ext cx="215900" cy="2159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8" name="AutoShape 12"/>
          <p:cNvSpPr>
            <a:spLocks noChangeArrowheads="1"/>
          </p:cNvSpPr>
          <p:nvPr/>
        </p:nvSpPr>
        <p:spPr bwMode="auto">
          <a:xfrm>
            <a:off x="323850" y="4365625"/>
            <a:ext cx="215900" cy="2159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9" name="AutoShape 13"/>
          <p:cNvSpPr>
            <a:spLocks noChangeArrowheads="1"/>
          </p:cNvSpPr>
          <p:nvPr/>
        </p:nvSpPr>
        <p:spPr bwMode="auto">
          <a:xfrm>
            <a:off x="323850" y="3644900"/>
            <a:ext cx="215900" cy="2159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31" name="AutoShape 15"/>
          <p:cNvSpPr>
            <a:spLocks noChangeArrowheads="1"/>
          </p:cNvSpPr>
          <p:nvPr/>
        </p:nvSpPr>
        <p:spPr bwMode="auto">
          <a:xfrm>
            <a:off x="357158" y="2857496"/>
            <a:ext cx="215900" cy="2159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808038" y="4283075"/>
            <a:ext cx="4129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00"/>
                </a:solidFill>
              </a:rPr>
              <a:t>3   19   4   18   5   17  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900113" y="5013325"/>
            <a:ext cx="3565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990000"/>
                </a:solidFill>
              </a:rPr>
              <a:t>4   5   7   10  14     </a:t>
            </a: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4500562" y="2500306"/>
            <a:ext cx="576262" cy="576263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13</a:t>
            </a:r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5795963" y="3500438"/>
            <a:ext cx="1295400" cy="649287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666666</a:t>
            </a:r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4427538" y="3500438"/>
            <a:ext cx="1152525" cy="647700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55555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3203575" y="3500438"/>
            <a:ext cx="1008063" cy="649287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4444</a:t>
            </a:r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6659563" y="4221163"/>
            <a:ext cx="576262" cy="576262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7</a:t>
            </a:r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5724525" y="4221163"/>
            <a:ext cx="576263" cy="576262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16</a:t>
            </a:r>
          </a:p>
        </p:txBody>
      </p:sp>
      <p:sp>
        <p:nvSpPr>
          <p:cNvPr id="6171" name="Rectangle 27"/>
          <p:cNvSpPr>
            <a:spLocks noChangeArrowheads="1"/>
          </p:cNvSpPr>
          <p:nvPr/>
        </p:nvSpPr>
        <p:spPr bwMode="auto">
          <a:xfrm>
            <a:off x="4859338" y="4221163"/>
            <a:ext cx="576262" cy="576262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6</a:t>
            </a:r>
          </a:p>
        </p:txBody>
      </p:sp>
      <p:sp>
        <p:nvSpPr>
          <p:cNvPr id="6172" name="Rectangle 28"/>
          <p:cNvSpPr>
            <a:spLocks noChangeArrowheads="1"/>
          </p:cNvSpPr>
          <p:nvPr/>
        </p:nvSpPr>
        <p:spPr bwMode="auto">
          <a:xfrm>
            <a:off x="5867400" y="4941888"/>
            <a:ext cx="576263" cy="576262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32</a:t>
            </a:r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5003800" y="4941888"/>
            <a:ext cx="576263" cy="576262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25</a:t>
            </a:r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4067175" y="4941888"/>
            <a:ext cx="576263" cy="576262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19</a:t>
            </a:r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5286380" y="2500306"/>
            <a:ext cx="576262" cy="576263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15</a:t>
            </a:r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6143636" y="2500306"/>
            <a:ext cx="576263" cy="576263"/>
          </a:xfrm>
          <a:prstGeom prst="rect">
            <a:avLst/>
          </a:prstGeom>
          <a:solidFill>
            <a:srgbClr val="CCCC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/>
              <a:t>17</a:t>
            </a:r>
          </a:p>
        </p:txBody>
      </p:sp>
      <p:pic>
        <p:nvPicPr>
          <p:cNvPr id="5150" name="Picture 49" descr="03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4908550"/>
            <a:ext cx="2220912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54" grpId="0"/>
      <p:bldP spid="6160" grpId="0"/>
      <p:bldP spid="6161" grpId="0"/>
      <p:bldP spid="6162" grpId="0" animBg="1"/>
      <p:bldP spid="6166" grpId="0" animBg="1"/>
      <p:bldP spid="6167" grpId="0" animBg="1"/>
      <p:bldP spid="6168" grpId="0" animBg="1"/>
      <p:bldP spid="6169" grpId="0" animBg="1"/>
      <p:bldP spid="6170" grpId="0" animBg="1"/>
      <p:bldP spid="6171" grpId="0" animBg="1"/>
      <p:bldP spid="6172" grpId="0" animBg="1"/>
      <p:bldP spid="6173" grpId="0" animBg="1"/>
      <p:bldP spid="6174" grpId="0" animBg="1"/>
      <p:bldP spid="6175" grpId="0" animBg="1"/>
      <p:bldP spid="61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Выбор рационального пути решения задачи</a:t>
            </a:r>
            <a:endParaRPr lang="ru-RU" dirty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285750" y="1500174"/>
            <a:ext cx="8429625" cy="4714889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Arial" charset="0"/>
                <a:cs typeface="Arial" charset="0"/>
              </a:rPr>
              <a:t>Учебник.  №291</a:t>
            </a:r>
          </a:p>
          <a:p>
            <a:pPr eaLnBrk="1" hangingPunct="1">
              <a:buFont typeface="Arial" charset="0"/>
              <a:buNone/>
            </a:pPr>
            <a:r>
              <a:rPr lang="ru-RU" sz="3600" dirty="0" smtClean="0">
                <a:latin typeface="Arial" charset="0"/>
                <a:cs typeface="Arial" charset="0"/>
              </a:rPr>
              <a:t>			   №292</a:t>
            </a:r>
          </a:p>
          <a:p>
            <a:pPr eaLnBrk="1" hangingPunct="1">
              <a:buNone/>
            </a:pPr>
            <a:r>
              <a:rPr lang="ru-RU" sz="3600" dirty="0" smtClean="0">
                <a:latin typeface="Arial" charset="0"/>
                <a:cs typeface="Arial" charset="0"/>
              </a:rPr>
              <a:t>		50 </a:t>
            </a:r>
            <a:r>
              <a:rPr lang="ru-RU" sz="3600" dirty="0" smtClean="0">
                <a:latin typeface="Arial" charset="0"/>
                <a:cs typeface="Arial" charset="0"/>
                <a:sym typeface="Symbol"/>
              </a:rPr>
              <a:t> 30 – 50  20 </a:t>
            </a:r>
          </a:p>
          <a:p>
            <a:pPr eaLnBrk="1" hangingPunct="1">
              <a:buNone/>
            </a:pPr>
            <a:r>
              <a:rPr lang="ru-RU" sz="3600" dirty="0" smtClean="0">
                <a:latin typeface="Arial" charset="0"/>
                <a:cs typeface="Arial" charset="0"/>
                <a:sym typeface="Symbol"/>
              </a:rPr>
              <a:t>	50  10 = 50 (кг)</a:t>
            </a:r>
          </a:p>
          <a:p>
            <a:pPr eaLnBrk="1" hangingPunct="1">
              <a:buNone/>
            </a:pPr>
            <a:r>
              <a:rPr lang="ru-RU" sz="3600" dirty="0" smtClean="0">
                <a:latin typeface="Arial" charset="0"/>
                <a:cs typeface="Arial" charset="0"/>
                <a:sym typeface="Symbol"/>
              </a:rPr>
              <a:t>Ответ: 50 кг цемента отвезли на склад.</a:t>
            </a:r>
            <a:endParaRPr lang="ru-RU" sz="36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85842" y="2143116"/>
          <a:ext cx="6786620" cy="2214576"/>
        </p:xfrm>
        <a:graphic>
          <a:graphicData uri="http://schemas.openxmlformats.org/drawingml/2006/table">
            <a:tbl>
              <a:tblPr/>
              <a:tblGrid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</a:tblGrid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№154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2133670"/>
          <a:ext cx="6786620" cy="2214576"/>
        </p:xfrm>
        <a:graphic>
          <a:graphicData uri="http://schemas.openxmlformats.org/drawingml/2006/table">
            <a:tbl>
              <a:tblPr/>
              <a:tblGrid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  <a:gridCol w="339331"/>
              </a:tblGrid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7" descr="прямоугольн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2928958" cy="3814222"/>
          </a:xfrm>
          <a:prstGeom prst="rect">
            <a:avLst/>
          </a:prstGeom>
          <a:noFill/>
        </p:spPr>
      </p:pic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228600"/>
            <a:ext cx="90201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 dirty="0" err="1">
                <a:latin typeface="Monotype Corsiva" pitchFamily="66" charset="0"/>
              </a:rPr>
              <a:t>Физминутка</a:t>
            </a:r>
            <a:r>
              <a:rPr lang="ru-RU" sz="4800" b="1" i="1" dirty="0">
                <a:latin typeface="Monotype Corsiva" pitchFamily="66" charset="0"/>
              </a:rPr>
              <a:t>.</a:t>
            </a:r>
          </a:p>
        </p:txBody>
      </p:sp>
      <p:pic>
        <p:nvPicPr>
          <p:cNvPr id="84996" name="17 веселый калейдоскоп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99475" y="6308725"/>
            <a:ext cx="304800" cy="304800"/>
          </a:xfrm>
          <a:prstGeom prst="rect">
            <a:avLst/>
          </a:prstGeom>
          <a:noFill/>
        </p:spPr>
      </p:pic>
      <p:pic>
        <p:nvPicPr>
          <p:cNvPr id="25" name="Picture 7" descr="прямоугольн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984" y="1781200"/>
            <a:ext cx="2928958" cy="3814222"/>
          </a:xfrm>
          <a:prstGeom prst="rect">
            <a:avLst/>
          </a:prstGeom>
          <a:noFill/>
        </p:spPr>
      </p:pic>
      <p:pic>
        <p:nvPicPr>
          <p:cNvPr id="26" name="Picture 7" descr="прямоугольн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2384" y="1933600"/>
            <a:ext cx="2928958" cy="3814222"/>
          </a:xfrm>
          <a:prstGeom prst="rect">
            <a:avLst/>
          </a:prstGeom>
          <a:noFill/>
        </p:spPr>
      </p:pic>
      <p:pic>
        <p:nvPicPr>
          <p:cNvPr id="7" name="Picture 7" descr="прямоугольник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4784" y="2086000"/>
            <a:ext cx="2928958" cy="38142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849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7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6806 L 0.13038 0.02245 C 0.15781 0.04282 0.19878 0.05393 0.24132 0.05393 C 0.2901 0.05393 0.32899 0.04282 0.35642 0.02245 L 0.48698 -0.06806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17 1.85185E-6 L 0.35087 0.12523 C 0.32379 0.15324 0.28351 0.16852 0.24167 0.16852 C 0.19375 0.16852 0.15556 0.15324 0.12848 0.12523 L -4.16667E-6 1.85185E-6 " pathEditMode="relative" rAng="-10800000" ptsTypes="FffFF">
                                      <p:cBhvr>
                                        <p:cTn id="13" dur="341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919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6806 L 0.13038 0.02245 C 0.15781 0.04282 0.19878 0.05393 0.24132 0.05393 C 0.2901 0.05393 0.32899 0.04282 0.35642 0.02245 L 0.48698 -0.06806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919"/>
                            </p:stCondLst>
                            <p:childTnLst>
                              <p:par>
                                <p:cTn id="2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17 1.85185E-6 L 0.35087 0.12523 C 0.32379 0.15324 0.28351 0.16852 0.24167 0.16852 C 0.19375 0.16852 0.15556 0.15324 0.12848 0.12523 L -4.16667E-6 1.85185E-6 " pathEditMode="relative" rAng="-10800000" ptsTypes="FffFF">
                                      <p:cBhvr>
                                        <p:cTn id="23" dur="3419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38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6806 L 0.13038 0.02245 C 0.15781 0.04282 0.19878 0.05393 0.24132 0.05393 C 0.2901 0.05393 0.32899 0.04282 0.35642 0.02245 L 0.48698 -0.06806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338"/>
                            </p:stCondLst>
                            <p:childTnLst>
                              <p:par>
                                <p:cTn id="3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17 1.85185E-6 L 0.35087 0.12523 C 0.32379 0.15324 0.28351 0.16852 0.24167 0.16852 C 0.19375 0.16852 0.15556 0.15324 0.12848 0.12523 L -4.16667E-6 1.85185E-6 " pathEditMode="relative" rAng="-10800000" ptsTypes="FffFF">
                                      <p:cBhvr>
                                        <p:cTn id="33" dur="3419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757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6806 L 0.13038 0.02245 C 0.15781 0.04282 0.19878 0.05393 0.24132 0.05393 C 0.2901 0.05393 0.32899 0.04282 0.35642 0.02245 L 0.48698 -0.06806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0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757"/>
                            </p:stCondLst>
                            <p:childTnLst>
                              <p:par>
                                <p:cTn id="42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7917 1.85185E-6 L 0.35087 0.12523 C 0.32379 0.15324 0.28351 0.16852 0.24167 0.16852 C 0.19375 0.16852 0.15556 0.15324 0.12848 0.12523 L -4.16667E-6 1.85185E-6 " pathEditMode="relative" rAng="-10800000" ptsTypes="FffFF">
                                      <p:cBhvr>
                                        <p:cTn id="43" dur="3419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176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4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99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228600"/>
            <a:ext cx="90201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 dirty="0" err="1">
                <a:latin typeface="Monotype Corsiva" pitchFamily="66" charset="0"/>
              </a:rPr>
              <a:t>Физминутка</a:t>
            </a:r>
            <a:r>
              <a:rPr lang="ru-RU" sz="4800" b="1" i="1" dirty="0">
                <a:latin typeface="Monotype Corsiva" pitchFamily="66" charset="0"/>
              </a:rPr>
              <a:t>.</a:t>
            </a:r>
          </a:p>
        </p:txBody>
      </p:sp>
      <p:pic>
        <p:nvPicPr>
          <p:cNvPr id="84996" name="17 веселый калейдоскоп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99475" y="6308725"/>
            <a:ext cx="304800" cy="304800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051720" y="1844824"/>
            <a:ext cx="4392488" cy="3960440"/>
            <a:chOff x="2051720" y="1844824"/>
            <a:chExt cx="4392488" cy="396044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051720" y="1844824"/>
              <a:ext cx="4392488" cy="39604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2637879" y="2204864"/>
              <a:ext cx="3744415" cy="3480327"/>
              <a:chOff x="2637879" y="2204864"/>
              <a:chExt cx="3744415" cy="3480327"/>
            </a:xfrm>
          </p:grpSpPr>
          <p:pic>
            <p:nvPicPr>
              <p:cNvPr id="2" name="Рисунок 1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471" b="89694" l="2364" r="95636">
                            <a14:foregroundMark x1="56182" y1="30641" x2="56182" y2="30641"/>
                            <a14:foregroundMark x1="70545" y1="56546" x2="70545" y2="56546"/>
                            <a14:foregroundMark x1="64364" y1="57382" x2="64364" y2="57382"/>
                            <a14:foregroundMark x1="73636" y1="64067" x2="73636" y2="64067"/>
                            <a14:foregroundMark x1="66727" y1="46797" x2="66727" y2="46797"/>
                            <a14:foregroundMark x1="72364" y1="47911" x2="72364" y2="47911"/>
                            <a14:foregroundMark x1="72364" y1="39276" x2="72364" y2="39276"/>
                            <a14:foregroundMark x1="71091" y1="32591" x2="71091" y2="32591"/>
                            <a14:foregroundMark x1="75636" y1="30641" x2="75636" y2="30641"/>
                            <a14:foregroundMark x1="28545" y1="59331" x2="28545" y2="59331"/>
                            <a14:foregroundMark x1="28000" y1="46797" x2="28000" y2="46797"/>
                            <a14:backgroundMark x1="49818" y1="17270" x2="49818" y2="172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42791" y="2204864"/>
                <a:ext cx="2610346" cy="1703844"/>
              </a:xfrm>
              <a:prstGeom prst="rect">
                <a:avLst/>
              </a:prstGeom>
            </p:spPr>
          </p:pic>
          <p:pic>
            <p:nvPicPr>
              <p:cNvPr id="3" name="Рисунок 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64292" b="84395" l="75578" r="93680">
                            <a14:foregroundMark x1="84800" y1="79320" x2="84800" y2="79320"/>
                            <a14:foregroundMark x1="88600" y1="78754" x2="88600" y2="78754"/>
                            <a14:foregroundMark x1="82400" y1="78754" x2="82400" y2="78754"/>
                            <a14:foregroundMark x1="78600" y1="75637" x2="78600" y2="75637"/>
                            <a14:foregroundMark x1="92200" y1="75354" x2="92200" y2="75354"/>
                            <a14:foregroundMark x1="91000" y1="76771" x2="91000" y2="76771"/>
                            <a14:foregroundMark x1="90000" y1="77904" x2="90000" y2="77904"/>
                            <a14:foregroundMark x1="81000" y1="78187" x2="81000" y2="78187"/>
                            <a14:foregroundMark x1="79600" y1="77054" x2="79600" y2="7705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315" t="61779" r="4057" b="25657"/>
              <a:stretch/>
            </p:blipFill>
            <p:spPr>
              <a:xfrm>
                <a:off x="3239852" y="3808600"/>
                <a:ext cx="2016224" cy="790380"/>
              </a:xfrm>
              <a:prstGeom prst="rect">
                <a:avLst/>
              </a:prstGeom>
            </p:spPr>
          </p:pic>
          <p:pic>
            <p:nvPicPr>
              <p:cNvPr id="5" name="Рисунок 4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7930" b="62452" l="76600" r="974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4000" t="46115" b="35733"/>
              <a:stretch/>
            </p:blipFill>
            <p:spPr>
              <a:xfrm>
                <a:off x="2637879" y="4437112"/>
                <a:ext cx="3744415" cy="124807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8593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>
        <p14:prism isContent="1"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499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668835" y="1959754"/>
            <a:ext cx="4032448" cy="3816424"/>
          </a:xfrm>
          <a:prstGeom prst="ellipse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994" name="Text Box 2"/>
          <p:cNvSpPr txBox="1">
            <a:spLocks noChangeArrowheads="1"/>
          </p:cNvSpPr>
          <p:nvPr/>
        </p:nvSpPr>
        <p:spPr bwMode="auto">
          <a:xfrm>
            <a:off x="0" y="228600"/>
            <a:ext cx="9020175" cy="823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b="1" i="1" dirty="0" err="1">
                <a:latin typeface="Monotype Corsiva" pitchFamily="66" charset="0"/>
              </a:rPr>
              <a:t>Физминутка</a:t>
            </a:r>
            <a:r>
              <a:rPr lang="ru-RU" sz="4800" b="1" i="1" dirty="0">
                <a:latin typeface="Monotype Corsiva" pitchFamily="66" charset="0"/>
              </a:rPr>
              <a:t>.</a:t>
            </a:r>
          </a:p>
        </p:txBody>
      </p:sp>
      <p:pic>
        <p:nvPicPr>
          <p:cNvPr id="84996" name="17 веселый калейдоскоп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99475" y="6308725"/>
            <a:ext cx="304800" cy="304800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205" y="3204446"/>
            <a:ext cx="871014" cy="8710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17" y="3204446"/>
            <a:ext cx="871014" cy="871014"/>
          </a:xfrm>
          <a:prstGeom prst="rect">
            <a:avLst/>
          </a:prstGeom>
        </p:spPr>
      </p:pic>
      <p:sp>
        <p:nvSpPr>
          <p:cNvPr id="7" name="Месяц 6"/>
          <p:cNvSpPr/>
          <p:nvPr/>
        </p:nvSpPr>
        <p:spPr>
          <a:xfrm rot="16200000">
            <a:off x="4414126" y="4068386"/>
            <a:ext cx="674696" cy="1588108"/>
          </a:xfrm>
          <a:prstGeom prst="mo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510087" y="3932666"/>
            <a:ext cx="349945" cy="435507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92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>
        <p14:prism isContent="1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>
          <p:childTnLst>
            <p:audio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8499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Презентация ШКОЛЬНА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ШКОЛЬНАЯ1</Template>
  <TotalTime>1009</TotalTime>
  <Words>351</Words>
  <Application>Microsoft Office PowerPoint</Application>
  <PresentationFormat>Экран (4:3)</PresentationFormat>
  <Paragraphs>75</Paragraphs>
  <Slides>16</Slides>
  <Notes>8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Презентация ШКОЛЬНАЯ1</vt:lpstr>
      <vt:lpstr>Выбор рационального пути решения</vt:lpstr>
      <vt:lpstr>Презентация PowerPoint</vt:lpstr>
      <vt:lpstr>Математическая разминка</vt:lpstr>
      <vt:lpstr>Презентация PowerPoint</vt:lpstr>
      <vt:lpstr>Выбор рационального пути решения задачи</vt:lpstr>
      <vt:lpstr>№154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Выбор рационального пути решения выражения</vt:lpstr>
      <vt:lpstr>Выбор рационального пути анализа задачи</vt:lpstr>
      <vt:lpstr>Подводим итог</vt:lpstr>
      <vt:lpstr>Выбор рационального пути решения</vt:lpstr>
      <vt:lpstr>Домашнее задание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ЛЮБАШКА</cp:lastModifiedBy>
  <cp:revision>90</cp:revision>
  <dcterms:created xsi:type="dcterms:W3CDTF">2011-08-21T13:38:07Z</dcterms:created>
  <dcterms:modified xsi:type="dcterms:W3CDTF">2013-08-23T10:27:03Z</dcterms:modified>
</cp:coreProperties>
</file>