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46B882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1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русский язык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литература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окружающий мир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0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технология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математика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2010-2011</c:v>
                </c:pt>
                <c:pt idx="1">
                  <c:v>2011-2012</c:v>
                </c:pt>
                <c:pt idx="2">
                  <c:v>2012-2013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482432"/>
        <c:axId val="30483968"/>
        <c:axId val="0"/>
      </c:bar3DChart>
      <c:catAx>
        <c:axId val="3048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30483968"/>
        <c:crosses val="autoZero"/>
        <c:auto val="1"/>
        <c:lblAlgn val="ctr"/>
        <c:lblOffset val="100"/>
        <c:noMultiLvlLbl val="0"/>
      </c:catAx>
      <c:valAx>
        <c:axId val="3048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4824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B3FA-D101-478D-A378-655150932EE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91743-6157-462D-B5F2-FCC617A2D3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636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833D-DA54-4D88-9A6C-CF8049B6DB4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833D-DA54-4D88-9A6C-CF8049B6DB4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833D-DA54-4D88-9A6C-CF8049B6DB4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42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004877"/>
      </p:ext>
    </p:extLst>
  </p:cSld>
  <p:clrMapOvr>
    <a:masterClrMapping/>
  </p:clrMapOvr>
  <p:transition spd="slow">
    <p:pull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28231"/>
      </p:ext>
    </p:extLst>
  </p:cSld>
  <p:clrMapOvr>
    <a:masterClrMapping/>
  </p:clrMapOvr>
  <p:transition spd="slow">
    <p:pull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926865"/>
      </p:ext>
    </p:extLst>
  </p:cSld>
  <p:clrMapOvr>
    <a:masterClrMapping/>
  </p:clrMapOvr>
  <p:transition spd="slow">
    <p:pull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237663"/>
      </p:ext>
    </p:extLst>
  </p:cSld>
  <p:clrMapOvr>
    <a:masterClrMapping/>
  </p:clrMapOvr>
  <p:transition spd="slow">
    <p:pull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798742"/>
      </p:ext>
    </p:extLst>
  </p:cSld>
  <p:clrMapOvr>
    <a:masterClrMapping/>
  </p:clrMapOvr>
  <p:transition spd="slow">
    <p:pull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1769006"/>
      </p:ext>
    </p:extLst>
  </p:cSld>
  <p:clrMapOvr>
    <a:masterClrMapping/>
  </p:clrMapOvr>
  <p:transition spd="slow">
    <p:pull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659030"/>
      </p:ext>
    </p:extLst>
  </p:cSld>
  <p:clrMapOvr>
    <a:masterClrMapping/>
  </p:clrMapOvr>
  <p:transition spd="slow">
    <p:pull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515224"/>
      </p:ext>
    </p:extLst>
  </p:cSld>
  <p:clrMapOvr>
    <a:masterClrMapping/>
  </p:clrMapOvr>
  <p:transition spd="slow">
    <p:pull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030950"/>
      </p:ext>
    </p:extLst>
  </p:cSld>
  <p:clrMapOvr>
    <a:masterClrMapping/>
  </p:clrMapOvr>
  <p:transition spd="slow">
    <p:pull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979695"/>
      </p:ext>
    </p:extLst>
  </p:cSld>
  <p:clrMapOvr>
    <a:masterClrMapping/>
  </p:clrMapOvr>
  <p:transition spd="slow">
    <p:pull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50592"/>
      </p:ext>
    </p:extLst>
  </p:cSld>
  <p:clrMapOvr>
    <a:masterClrMapping/>
  </p:clrMapOvr>
  <p:transition spd="slow">
    <p:pull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B1A80-426E-4DC3-B87E-20271861DEA5}" type="datetimeFigureOut">
              <a:rPr lang="ru-RU" smtClean="0"/>
              <a:t>28.03.2014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F7560-2832-44F3-9C9C-6348479348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201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ll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1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11" Type="http://schemas.openxmlformats.org/officeDocument/2006/relationships/image" Target="../media/image20.png"/><Relationship Id="rId5" Type="http://schemas.openxmlformats.org/officeDocument/2006/relationships/image" Target="../media/image15.jpeg"/><Relationship Id="rId15" Type="http://schemas.openxmlformats.org/officeDocument/2006/relationships/image" Target="../media/image24.jpe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4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6.jpeg"/><Relationship Id="rId5" Type="http://schemas.openxmlformats.org/officeDocument/2006/relationships/image" Target="../media/image32.jpeg"/><Relationship Id="rId10" Type="http://schemas.openxmlformats.org/officeDocument/2006/relationships/image" Target="../media/image10.jpe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0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5" Type="http://schemas.microsoft.com/office/2007/relationships/hdphoto" Target="../media/hdphoto2.wdp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openxmlformats.org/officeDocument/2006/relationships/image" Target="../media/image4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pedsovet.su/" TargetMode="External"/><Relationship Id="rId13" Type="http://schemas.openxmlformats.org/officeDocument/2006/relationships/image" Target="../media/image52.png"/><Relationship Id="rId3" Type="http://schemas.openxmlformats.org/officeDocument/2006/relationships/hyperlink" Target="http://pedsovet.org/" TargetMode="External"/><Relationship Id="rId7" Type="http://schemas.openxmlformats.org/officeDocument/2006/relationships/hyperlink" Target="http://www.proshkolu.ru/" TargetMode="External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zavuch.info/" TargetMode="External"/><Relationship Id="rId11" Type="http://schemas.openxmlformats.org/officeDocument/2006/relationships/image" Target="../media/image50.gif"/><Relationship Id="rId5" Type="http://schemas.openxmlformats.org/officeDocument/2006/relationships/hyperlink" Target="http://intergu.ru/" TargetMode="External"/><Relationship Id="rId10" Type="http://schemas.openxmlformats.org/officeDocument/2006/relationships/image" Target="../media/image49.jpg"/><Relationship Id="rId4" Type="http://schemas.openxmlformats.org/officeDocument/2006/relationships/hyperlink" Target="http://minobr.org/" TargetMode="External"/><Relationship Id="rId9" Type="http://schemas.openxmlformats.org/officeDocument/2006/relationships/image" Target="../media/image48.jpeg"/><Relationship Id="rId1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648" y="33536"/>
            <a:ext cx="2517775" cy="32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4"/>
          <p:cNvSpPr txBox="1">
            <a:spLocks/>
          </p:cNvSpPr>
          <p:nvPr/>
        </p:nvSpPr>
        <p:spPr>
          <a:xfrm>
            <a:off x="3144448" y="1395918"/>
            <a:ext cx="3505200" cy="1702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err="1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Гайдина</a:t>
            </a: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</a:t>
            </a:r>
            <a:b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Любовь Ивановна,</a:t>
            </a:r>
            <a:r>
              <a:rPr lang="ru-RU" sz="18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/>
            </a:r>
            <a:br>
              <a:rPr lang="ru-RU" sz="18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учитель начальных классов</a:t>
            </a:r>
            <a:br>
              <a:rPr lang="ru-RU" sz="18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 высшей квалификационной категории, </a:t>
            </a:r>
            <a:br>
              <a:rPr lang="ru-RU" sz="18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</a:b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почетный работник общего образования РФ</a:t>
            </a:r>
            <a:endParaRPr lang="ru-RU" sz="1800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4490" y="1201463"/>
            <a:ext cx="1854200" cy="1390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7716" y="5433947"/>
            <a:ext cx="1535306" cy="1151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81421" y="2592113"/>
            <a:ext cx="2743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Муниципальное бюджетное образовательное учреждение </a:t>
            </a:r>
            <a:r>
              <a:rPr lang="ru-RU" sz="1600" b="1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средняя общеобразовательная школа №98</a:t>
            </a:r>
            <a:endParaRPr lang="ru-RU" sz="1600" b="1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90" y="4147842"/>
            <a:ext cx="1828800" cy="137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602" y="5485574"/>
            <a:ext cx="1572286" cy="1099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Текст 6"/>
          <p:cNvSpPr txBox="1">
            <a:spLocks/>
          </p:cNvSpPr>
          <p:nvPr/>
        </p:nvSpPr>
        <p:spPr>
          <a:xfrm>
            <a:off x="3563888" y="3243262"/>
            <a:ext cx="5256584" cy="315749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стаж  работы – 29 </a:t>
            </a: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лет</a:t>
            </a:r>
            <a:endParaRPr lang="ru-RU" sz="17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победитель конкурса «Лучшие учителя России» (2006</a:t>
            </a: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) </a:t>
            </a:r>
            <a:endParaRPr lang="ru-RU" sz="17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эксперт открытого профессионального конкурса педагогов «Мультимедиа урок в современной школе</a:t>
            </a: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»</a:t>
            </a:r>
            <a:endParaRPr lang="ru-RU" sz="17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разработчик тестовых заданий для проведения независимой оценки индивидуальных учебных достижений обучающихся Воронежской </a:t>
            </a: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области</a:t>
            </a:r>
            <a:endParaRPr lang="ru-RU" sz="1700" dirty="0" smtClean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  <a:p>
            <a:pPr marL="285750" indent="-285750"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1700" dirty="0" smtClean="0">
                <a:solidFill>
                  <a:srgbClr val="002060"/>
                </a:solidFill>
                <a:latin typeface="Georgia" pitchFamily="18" charset="0"/>
                <a:cs typeface="Arial" pitchFamily="34" charset="0"/>
              </a:rPr>
              <a:t>награждена грамотами муниципального, регионального, федерального уровня</a:t>
            </a:r>
            <a:endParaRPr lang="ru-RU" sz="1700" dirty="0">
              <a:solidFill>
                <a:srgbClr val="002060"/>
              </a:solidFill>
              <a:latin typeface="Georgia" pitchFamily="18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05463" y="6400760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2014 год</a:t>
            </a:r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17716" y="215281"/>
            <a:ext cx="6131932" cy="1066337"/>
            <a:chOff x="710796" y="179234"/>
            <a:chExt cx="5926244" cy="92333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7" name="Заголовок 4"/>
            <p:cNvSpPr txBox="1">
              <a:spLocks/>
            </p:cNvSpPr>
            <p:nvPr/>
          </p:nvSpPr>
          <p:spPr>
            <a:xfrm>
              <a:off x="710796" y="190210"/>
              <a:ext cx="5926244" cy="83099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190500" h="38100"/>
            </a:sp3d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endParaRPr lang="ru-RU" sz="1400" dirty="0">
                <a:solidFill>
                  <a:srgbClr val="002060"/>
                </a:solidFill>
                <a:latin typeface="Georgia" pitchFamily="18" charset="0"/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710796" y="179234"/>
              <a:ext cx="5926244" cy="92333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lIns="91440" tIns="45720" rIns="91440" bIns="45720">
              <a:spAutoFit/>
              <a:sp3d contourW="6350" prstMaterial="metal">
                <a:bevelT w="127000" h="31750" prst="relaxedInset"/>
                <a:contourClr>
                  <a:schemeClr val="accent1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ru-RU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Georgia" pitchFamily="18" charset="0"/>
                </a:rPr>
                <a:t>ПРЕЗЕНТАЦИЯ РЕЗУЛЬТАТОВ педагогической ДЕЯТЕЛЬНОСТИ </a:t>
              </a:r>
            </a:p>
            <a:p>
              <a:pPr algn="ctr"/>
              <a:r>
                <a:rPr lang="ru-RU" b="1" cap="all" spc="0" dirty="0" smtClean="0">
                  <a:ln w="0"/>
                  <a:solidFill>
                    <a:srgbClr val="002060"/>
                  </a:solidFill>
                  <a:effectLst>
                    <a:reflection blurRad="12700" stA="50000" endPos="50000" dist="5000" dir="5400000" sy="-100000" rotWithShape="0"/>
                  </a:effectLst>
                  <a:latin typeface="Georgia" pitchFamily="18" charset="0"/>
                </a:rPr>
                <a:t>и инновационной работы</a:t>
              </a:r>
              <a:endParaRPr lang="ru-RU" b="1" cap="all" spc="0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Georgia" pitchFamily="18" charset="0"/>
              </a:endParaRPr>
            </a:p>
          </p:txBody>
        </p:sp>
      </p:grpSp>
      <p:pic>
        <p:nvPicPr>
          <p:cNvPr id="1030" name="Picture 6" descr="C:\Program Files\Microsoft Office\MEDIA\OFFICE14\Lines\BD21315_.gif"/>
          <p:cNvPicPr>
            <a:picLocks noChangeAspect="1" noChangeArrowheads="1"/>
          </p:cNvPicPr>
          <p:nvPr/>
        </p:nvPicPr>
        <p:blipFill>
          <a:blip r:embed="rId7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2334395" y="3258920"/>
            <a:ext cx="5274318" cy="42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767971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12"/>
          <a:stretch/>
        </p:blipFill>
        <p:spPr bwMode="auto">
          <a:xfrm>
            <a:off x="323528" y="1417638"/>
            <a:ext cx="3640137" cy="2145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21" y="2772008"/>
            <a:ext cx="2412160" cy="18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7504" y="3600368"/>
            <a:ext cx="2923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Участие в олимпиадах, конкурсах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845234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Результаты учебной деятельности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4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"/>
            <a:ext cx="1367367" cy="148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1" name="TextBox 10"/>
          <p:cNvSpPr txBox="1"/>
          <p:nvPr/>
        </p:nvSpPr>
        <p:spPr>
          <a:xfrm>
            <a:off x="5508104" y="1174909"/>
            <a:ext cx="328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Качество знаний</a:t>
            </a:r>
            <a:endParaRPr lang="ru-RU" sz="1400" b="1" dirty="0"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3172" y="1147961"/>
            <a:ext cx="32832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Georgia" pitchFamily="18" charset="0"/>
              </a:rPr>
              <a:t>Степень </a:t>
            </a:r>
            <a:r>
              <a:rPr lang="ru-RU" sz="1400" b="1" dirty="0" err="1" smtClean="0">
                <a:latin typeface="Georgia" pitchFamily="18" charset="0"/>
              </a:rPr>
              <a:t>обученности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6721"/>
            <a:ext cx="4032448" cy="269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105031796"/>
              </p:ext>
            </p:extLst>
          </p:nvPr>
        </p:nvGraphicFramePr>
        <p:xfrm>
          <a:off x="4655840" y="3973139"/>
          <a:ext cx="4488160" cy="2837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536580" y="3582568"/>
            <a:ext cx="328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Georgia" pitchFamily="18" charset="0"/>
              </a:rPr>
              <a:t>Проектно-исследовательская деятельность</a:t>
            </a:r>
            <a:endParaRPr lang="ru-RU" sz="1400" b="1" dirty="0">
              <a:latin typeface="Georgia" pitchFamily="18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202" y="1174909"/>
            <a:ext cx="3220315" cy="265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733057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7079" y="5177115"/>
            <a:ext cx="528743" cy="700819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240" y="5347818"/>
            <a:ext cx="505664" cy="6594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259" y="603348"/>
            <a:ext cx="633645" cy="88710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Внеурочная деятельность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-34794" y="1248415"/>
            <a:ext cx="4040188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Организация внеурочной деятельности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262706" y="1834770"/>
            <a:ext cx="3333842" cy="3523772"/>
          </a:xfrm>
        </p:spPr>
        <p:txBody>
          <a:bodyPr>
            <a:noAutofit/>
          </a:bodyPr>
          <a:lstStyle/>
          <a:p>
            <a:pPr lvl="0" algn="just">
              <a:buClr>
                <a:srgbClr val="53548A"/>
              </a:buClr>
              <a:buFont typeface="Wingdings" pitchFamily="2" charset="2"/>
              <a:buChar char="q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Факультативы «Уроки здоровья», «Культура речи»</a:t>
            </a:r>
          </a:p>
          <a:p>
            <a:pPr lvl="0" algn="just">
              <a:buClr>
                <a:srgbClr val="53548A"/>
              </a:buClr>
              <a:buFont typeface="Wingdings" pitchFamily="2" charset="2"/>
              <a:buChar char="q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Конкурсы, олимпиады, интеллектуальные марафоны по предметам начальной школы</a:t>
            </a:r>
          </a:p>
          <a:p>
            <a:pPr algn="just">
              <a:buClr>
                <a:srgbClr val="53548A"/>
              </a:buClr>
              <a:buFont typeface="Wingdings" pitchFamily="2" charset="2"/>
              <a:buChar char="q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Экскурсии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по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городам Воронеж, Санкт-Петербург, Липецк, в село </a:t>
            </a:r>
            <a:r>
              <a:rPr lang="ru-RU" sz="1600" dirty="0" err="1">
                <a:solidFill>
                  <a:srgbClr val="002060"/>
                </a:solidFill>
                <a:latin typeface="Georgia" pitchFamily="18" charset="0"/>
              </a:rPr>
              <a:t>Костенки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 и др. </a:t>
            </a:r>
            <a:endParaRPr lang="ru-RU" sz="16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just">
              <a:buClr>
                <a:srgbClr val="53548A"/>
              </a:buClr>
              <a:buFont typeface="Wingdings" pitchFamily="2" charset="2"/>
              <a:buChar char="q"/>
              <a:defRPr/>
            </a:pP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Поисковые исследования. </a:t>
            </a:r>
            <a:r>
              <a:rPr lang="ru-RU" sz="1600" dirty="0" smtClean="0">
                <a:solidFill>
                  <a:srgbClr val="002060"/>
                </a:solidFill>
                <a:latin typeface="Georgia" pitchFamily="18" charset="0"/>
              </a:rPr>
              <a:t>Заседания научных клубах учащихся  </a:t>
            </a:r>
            <a:r>
              <a:rPr lang="ru-RU" sz="1600" dirty="0">
                <a:solidFill>
                  <a:srgbClr val="002060"/>
                </a:solidFill>
                <a:latin typeface="Georgia" pitchFamily="18" charset="0"/>
              </a:rPr>
              <a:t>«Ключ и заря», «Мы и окружающий мир»</a:t>
            </a:r>
          </a:p>
          <a:p>
            <a:pPr>
              <a:buFont typeface="Wingdings" pitchFamily="2" charset="2"/>
              <a:buChar char="q"/>
            </a:pPr>
            <a:endParaRPr lang="ru-RU" sz="16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299941" y="1170571"/>
            <a:ext cx="4041775" cy="639762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>Достижения во внеурочной деятельности</a:t>
            </a:r>
            <a:endParaRPr lang="ru-RU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3563889" y="1818186"/>
            <a:ext cx="4587114" cy="3118059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100% - качество знаний об исторических и географических особенностях города, сельской местности  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3 ученика - победители в школьных конкурсах чтецов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55% учащихся занимали призовые места в дистанционных конкурсах, олимпиадах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Выполнены поисковые исследования «Великая отечественная война в воспоминаниях моих близких», «Мои известные однофамильцы», «Мой ровесник – герой войны»</a:t>
            </a:r>
          </a:p>
          <a:p>
            <a:pPr algn="just">
              <a:buFont typeface="Wingdings" pitchFamily="2" charset="2"/>
              <a:buChar char="q"/>
            </a:pP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Принимали участие </a:t>
            </a: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в акциях экологического </a:t>
            </a:r>
            <a:r>
              <a:rPr lang="ru-RU" sz="1600" kern="0" dirty="0" smtClean="0">
                <a:solidFill>
                  <a:srgbClr val="002060"/>
                </a:solidFill>
                <a:latin typeface="Georgia" pitchFamily="18" charset="0"/>
              </a:rPr>
              <a:t>и </a:t>
            </a:r>
            <a:r>
              <a:rPr lang="ru-RU" sz="1600" kern="0" dirty="0">
                <a:solidFill>
                  <a:srgbClr val="002060"/>
                </a:solidFill>
                <a:latin typeface="Georgia" pitchFamily="18" charset="0"/>
              </a:rPr>
              <a:t>социального характера</a:t>
            </a:r>
          </a:p>
        </p:txBody>
      </p:sp>
      <p:pic>
        <p:nvPicPr>
          <p:cNvPr id="4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0"/>
            <a:ext cx="1374528" cy="149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8"/>
          <a:stretch/>
        </p:blipFill>
        <p:spPr bwMode="auto">
          <a:xfrm>
            <a:off x="3410457" y="5565422"/>
            <a:ext cx="1392270" cy="112242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159" y="5565423"/>
            <a:ext cx="841817" cy="112242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35263"/>
            <a:ext cx="2050933" cy="11525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1185" y="5551709"/>
            <a:ext cx="1258843" cy="1136136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712" y="5535262"/>
            <a:ext cx="1757400" cy="113926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742" y="1201261"/>
            <a:ext cx="681438" cy="952547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69" t="8713"/>
          <a:stretch/>
        </p:blipFill>
        <p:spPr bwMode="auto">
          <a:xfrm>
            <a:off x="8312537" y="1772816"/>
            <a:ext cx="700643" cy="965365"/>
          </a:xfrm>
          <a:prstGeom prst="rect">
            <a:avLst/>
          </a:prstGeom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12" descr="D:\Documents and Settings\lb\Мои документы\Мои рисунки\тут1.jpg"/>
          <p:cNvPicPr>
            <a:picLocks noChangeAspect="1" noChangeArrowheads="1"/>
          </p:cNvPicPr>
          <p:nvPr/>
        </p:nvPicPr>
        <p:blipFill rotWithShape="1">
          <a:blip r:embed="rId14"/>
          <a:srcRect l="19156" t="9483" r="61688"/>
          <a:stretch/>
        </p:blipFill>
        <p:spPr bwMode="auto">
          <a:xfrm>
            <a:off x="8289278" y="2349582"/>
            <a:ext cx="706825" cy="952417"/>
          </a:xfrm>
          <a:prstGeom prst="rect">
            <a:avLst/>
          </a:prstGeom>
          <a:ln>
            <a:solidFill>
              <a:srgbClr val="00206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2" descr="D:\Documents and Settings\lb\Мои документы\Мои рисунки\тут1.jpg"/>
          <p:cNvPicPr>
            <a:picLocks noChangeAspect="1" noChangeArrowheads="1"/>
          </p:cNvPicPr>
          <p:nvPr/>
        </p:nvPicPr>
        <p:blipFill rotWithShape="1">
          <a:blip r:embed="rId14"/>
          <a:srcRect l="39448" r="41721"/>
          <a:stretch/>
        </p:blipFill>
        <p:spPr bwMode="auto">
          <a:xfrm>
            <a:off x="8312195" y="2825790"/>
            <a:ext cx="660990" cy="100092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89" t="8306" r="19806"/>
          <a:stretch/>
        </p:blipFill>
        <p:spPr bwMode="auto">
          <a:xfrm>
            <a:off x="8338238" y="3445367"/>
            <a:ext cx="693895" cy="9131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5" y="3893928"/>
            <a:ext cx="664110" cy="9380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371" y="4471869"/>
            <a:ext cx="644762" cy="886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D:\Люба\ответы\2 тур\грамоты\РЯ куратор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45" y="5754077"/>
            <a:ext cx="530059" cy="703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 rot="16200000">
            <a:off x="8049826" y="5867740"/>
            <a:ext cx="736536" cy="53418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>
          <a:xfrm rot="16200000">
            <a:off x="8308914" y="6192851"/>
            <a:ext cx="736536" cy="534183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53974702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86489" y="1365866"/>
            <a:ext cx="8986507" cy="5391593"/>
            <a:chOff x="186489" y="1365866"/>
            <a:chExt cx="8986507" cy="5391593"/>
          </a:xfrm>
        </p:grpSpPr>
        <p:pic>
          <p:nvPicPr>
            <p:cNvPr id="3075" name="Picture 3" descr="F:\2013-2014 уч.год\Мои материалы 2014 год\Фотоотчет\DSCN021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1067" y="1365866"/>
              <a:ext cx="2359989" cy="176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D:\Люба\мое\НПНО 2012\фото\P1010039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174" y="1365866"/>
              <a:ext cx="2359989" cy="1769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4" name="Группа 43"/>
            <p:cNvGrpSpPr/>
            <p:nvPr/>
          </p:nvGrpSpPr>
          <p:grpSpPr>
            <a:xfrm>
              <a:off x="2959557" y="5250270"/>
              <a:ext cx="3383340" cy="1496552"/>
              <a:chOff x="-1093433" y="7834910"/>
              <a:chExt cx="3383340" cy="1496552"/>
            </a:xfrm>
          </p:grpSpPr>
          <p:sp>
            <p:nvSpPr>
              <p:cNvPr id="45" name="TextBox 44"/>
              <p:cNvSpPr txBox="1"/>
              <p:nvPr/>
            </p:nvSpPr>
            <p:spPr>
              <a:xfrm>
                <a:off x="-1093433" y="7834910"/>
                <a:ext cx="33833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b="1" dirty="0" smtClean="0">
                    <a:latin typeface="Georgia" pitchFamily="18" charset="0"/>
                  </a:rPr>
                  <a:t>Формирование личностных качеств</a:t>
                </a:r>
                <a:endParaRPr lang="ru-RU" sz="1200" b="1" dirty="0">
                  <a:latin typeface="Georgia" pitchFamily="18" charset="0"/>
                </a:endParaRPr>
              </a:p>
            </p:txBody>
          </p:sp>
          <p:pic>
            <p:nvPicPr>
              <p:cNvPr id="46" name="Рисунок 4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975246" y="8113411"/>
                <a:ext cx="3146966" cy="1218051"/>
              </a:xfrm>
              <a:prstGeom prst="rect">
                <a:avLst/>
              </a:prstGeom>
              <a:noFill/>
            </p:spPr>
          </p:pic>
        </p:grpSp>
        <p:pic>
          <p:nvPicPr>
            <p:cNvPr id="3076" name="Picture 4" descr="F:\2013-2014 уч.год\Мои материалы 2014 год\Фотоотчет\P1010044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664" y="5170085"/>
              <a:ext cx="2116499" cy="1587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2013-2014 уч.год\Мои материалы 2014 год\Фотоотчет\DSCN0221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4924" y="5155542"/>
              <a:ext cx="2109701" cy="1582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89" y="3493607"/>
              <a:ext cx="2530624" cy="1391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0271" y="3289602"/>
              <a:ext cx="2752725" cy="1838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9475" name="AutoShape 3"/>
          <p:cNvSpPr>
            <a:spLocks noChangeArrowheads="1"/>
          </p:cNvSpPr>
          <p:nvPr/>
        </p:nvSpPr>
        <p:spPr bwMode="invGray">
          <a:xfrm rot="17973186">
            <a:off x="4598000" y="2335494"/>
            <a:ext cx="610654" cy="21098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invGray">
          <a:xfrm rot="3465783">
            <a:off x="4598000" y="4004707"/>
            <a:ext cx="610654" cy="21098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invGray">
          <a:xfrm rot="14369022">
            <a:off x="3706581" y="2393916"/>
            <a:ext cx="610654" cy="210987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invGray">
          <a:xfrm rot="7535209">
            <a:off x="3677535" y="3978313"/>
            <a:ext cx="612045" cy="212306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79" name="AutoShape 7"/>
          <p:cNvSpPr>
            <a:spLocks noChangeArrowheads="1"/>
          </p:cNvSpPr>
          <p:nvPr/>
        </p:nvSpPr>
        <p:spPr bwMode="invGray">
          <a:xfrm>
            <a:off x="5036513" y="3199783"/>
            <a:ext cx="578895" cy="222562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80" name="AutoShape 8"/>
          <p:cNvSpPr>
            <a:spLocks noChangeArrowheads="1"/>
          </p:cNvSpPr>
          <p:nvPr/>
        </p:nvSpPr>
        <p:spPr bwMode="invGray">
          <a:xfrm rot="10800000">
            <a:off x="3274774" y="3194219"/>
            <a:ext cx="631641" cy="223952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83" name="Oval 11"/>
          <p:cNvSpPr>
            <a:spLocks noChangeArrowheads="1"/>
          </p:cNvSpPr>
          <p:nvPr/>
        </p:nvSpPr>
        <p:spPr bwMode="gray">
          <a:xfrm>
            <a:off x="3612021" y="2365176"/>
            <a:ext cx="1691189" cy="1882038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tint val="42353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tint val="42353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84" name="Oval 12"/>
          <p:cNvSpPr>
            <a:spLocks noChangeArrowheads="1"/>
          </p:cNvSpPr>
          <p:nvPr/>
        </p:nvSpPr>
        <p:spPr bwMode="gray">
          <a:xfrm>
            <a:off x="3722613" y="2488248"/>
            <a:ext cx="1470005" cy="1635893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54118"/>
                  <a:invGamma/>
                </a:srgbClr>
              </a:gs>
              <a:gs pos="50000">
                <a:srgbClr val="0099CC"/>
              </a:gs>
              <a:gs pos="100000">
                <a:srgbClr val="0099CC">
                  <a:gamma/>
                  <a:shade val="54118"/>
                  <a:invGamma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86" name="Oval 14"/>
          <p:cNvSpPr>
            <a:spLocks noChangeArrowheads="1"/>
          </p:cNvSpPr>
          <p:nvPr/>
        </p:nvSpPr>
        <p:spPr bwMode="gray">
          <a:xfrm>
            <a:off x="3802140" y="2569836"/>
            <a:ext cx="1323377" cy="1472719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grpSp>
        <p:nvGrpSpPr>
          <p:cNvPr id="489487" name="Group 15"/>
          <p:cNvGrpSpPr>
            <a:grpSpLocks/>
          </p:cNvGrpSpPr>
          <p:nvPr/>
        </p:nvGrpSpPr>
        <p:grpSpPr bwMode="auto">
          <a:xfrm>
            <a:off x="3825750" y="2586430"/>
            <a:ext cx="1281128" cy="1425703"/>
            <a:chOff x="4166" y="1706"/>
            <a:chExt cx="1252" cy="1252"/>
          </a:xfrm>
        </p:grpSpPr>
        <p:sp>
          <p:nvSpPr>
            <p:cNvPr id="489488" name="Oval 16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30311D"/>
                </a:solidFill>
              </a:endParaRPr>
            </a:p>
          </p:txBody>
        </p:sp>
        <p:sp>
          <p:nvSpPr>
            <p:cNvPr id="489489" name="Oval 17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30311D"/>
                </a:solidFill>
              </a:endParaRPr>
            </a:p>
          </p:txBody>
        </p:sp>
        <p:sp>
          <p:nvSpPr>
            <p:cNvPr id="489490" name="Oval 18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30311D"/>
                </a:solidFill>
              </a:endParaRPr>
            </a:p>
          </p:txBody>
        </p:sp>
        <p:sp>
          <p:nvSpPr>
            <p:cNvPr id="489491" name="Oval 19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b="1" smtClean="0">
                <a:solidFill>
                  <a:srgbClr val="30311D"/>
                </a:solidFill>
              </a:endParaRPr>
            </a:p>
          </p:txBody>
        </p: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664188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  <a:latin typeface="Georgia" pitchFamily="18" charset="0"/>
              </a:rPr>
              <a:t>Результативность использования педагогических технологий</a:t>
            </a:r>
            <a:endParaRPr lang="ru-RU" sz="32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48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" y="0"/>
            <a:ext cx="1259632" cy="136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40" name="TextBox 39"/>
          <p:cNvSpPr txBox="1"/>
          <p:nvPr/>
        </p:nvSpPr>
        <p:spPr>
          <a:xfrm>
            <a:off x="6813162" y="4728724"/>
            <a:ext cx="2316922" cy="413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Развитие словесно-логического мышления</a:t>
            </a:r>
            <a:endParaRPr lang="ru-RU" sz="1200" b="1" dirty="0">
              <a:latin typeface="Georgia" pitchFamily="18" charset="0"/>
            </a:endParaRPr>
          </a:p>
        </p:txBody>
      </p:sp>
      <p:sp>
        <p:nvSpPr>
          <p:cNvPr id="489481" name="Oval 9"/>
          <p:cNvSpPr>
            <a:spLocks noChangeArrowheads="1"/>
          </p:cNvSpPr>
          <p:nvPr/>
        </p:nvSpPr>
        <p:spPr bwMode="gray">
          <a:xfrm>
            <a:off x="3088841" y="1835202"/>
            <a:ext cx="2737554" cy="2889129"/>
          </a:xfrm>
          <a:prstGeom prst="ellipse">
            <a:avLst/>
          </a:prstGeom>
          <a:noFill/>
          <a:ln w="381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85" name="Oval 13"/>
          <p:cNvSpPr>
            <a:spLocks noChangeArrowheads="1"/>
          </p:cNvSpPr>
          <p:nvPr/>
        </p:nvSpPr>
        <p:spPr bwMode="gray">
          <a:xfrm>
            <a:off x="3723856" y="2491014"/>
            <a:ext cx="1470005" cy="1635893"/>
          </a:xfrm>
          <a:prstGeom prst="ellipse">
            <a:avLst/>
          </a:prstGeom>
          <a:gradFill rotWithShape="1">
            <a:gsLst>
              <a:gs pos="0">
                <a:srgbClr val="0099CC">
                  <a:gamma/>
                  <a:shade val="63529"/>
                  <a:invGamma/>
                </a:srgbClr>
              </a:gs>
              <a:gs pos="100000">
                <a:srgbClr val="0099CC">
                  <a:alpha val="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b="1" smtClean="0">
              <a:solidFill>
                <a:srgbClr val="30311D"/>
              </a:solidFill>
            </a:endParaRPr>
          </a:p>
        </p:txBody>
      </p:sp>
      <p:sp>
        <p:nvSpPr>
          <p:cNvPr id="489493" name="AutoShape 21"/>
          <p:cNvSpPr>
            <a:spLocks noChangeArrowheads="1"/>
          </p:cNvSpPr>
          <p:nvPr/>
        </p:nvSpPr>
        <p:spPr bwMode="gray">
          <a:xfrm>
            <a:off x="1259632" y="2866281"/>
            <a:ext cx="1996466" cy="77273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err="1" smtClean="0">
                <a:solidFill>
                  <a:srgbClr val="FEFEFE"/>
                </a:solidFill>
                <a:latin typeface="Georgia" pitchFamily="18" charset="0"/>
              </a:rPr>
              <a:t>Здоровьесберегающие</a:t>
            </a:r>
            <a:r>
              <a:rPr lang="ru-RU" sz="1400" dirty="0" smtClean="0">
                <a:solidFill>
                  <a:srgbClr val="FEFEFE"/>
                </a:solidFill>
                <a:latin typeface="Georgia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EFEFE"/>
                </a:solidFill>
                <a:latin typeface="Georgia" pitchFamily="18" charset="0"/>
              </a:rPr>
              <a:t>технологии</a:t>
            </a:r>
            <a:endParaRPr lang="en-US" sz="14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sp>
        <p:nvSpPr>
          <p:cNvPr id="489494" name="AutoShape 22"/>
          <p:cNvSpPr>
            <a:spLocks noChangeArrowheads="1"/>
          </p:cNvSpPr>
          <p:nvPr/>
        </p:nvSpPr>
        <p:spPr bwMode="gray">
          <a:xfrm>
            <a:off x="1907705" y="1052736"/>
            <a:ext cx="2237048" cy="1067759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Технология развивающей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личностно-ориентированной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 системы  обучения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«Перспективная начальная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школа </a:t>
            </a:r>
            <a:endParaRPr lang="en-US" sz="12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sp>
        <p:nvSpPr>
          <p:cNvPr id="489495" name="AutoShape 23"/>
          <p:cNvSpPr>
            <a:spLocks noChangeArrowheads="1"/>
          </p:cNvSpPr>
          <p:nvPr/>
        </p:nvSpPr>
        <p:spPr bwMode="gray">
          <a:xfrm>
            <a:off x="2123729" y="4386321"/>
            <a:ext cx="2021024" cy="67602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Проблемно-поисковые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технологии</a:t>
            </a:r>
            <a:endParaRPr lang="en-US" sz="12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sp>
        <p:nvSpPr>
          <p:cNvPr id="489496" name="AutoShape 24"/>
          <p:cNvSpPr>
            <a:spLocks noChangeArrowheads="1"/>
          </p:cNvSpPr>
          <p:nvPr/>
        </p:nvSpPr>
        <p:spPr bwMode="gray">
          <a:xfrm>
            <a:off x="5609182" y="2866281"/>
            <a:ext cx="1915146" cy="7228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Информационно-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коммуникативные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технологии</a:t>
            </a:r>
            <a:endParaRPr lang="en-US" sz="12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sp>
        <p:nvSpPr>
          <p:cNvPr id="489497" name="AutoShape 25"/>
          <p:cNvSpPr>
            <a:spLocks noChangeArrowheads="1"/>
          </p:cNvSpPr>
          <p:nvPr/>
        </p:nvSpPr>
        <p:spPr bwMode="gray">
          <a:xfrm>
            <a:off x="4802147" y="1052736"/>
            <a:ext cx="2113581" cy="113007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EFEFE"/>
                </a:solidFill>
                <a:latin typeface="Georgia" pitchFamily="18" charset="0"/>
              </a:rPr>
              <a:t>Проектные технологии</a:t>
            </a:r>
            <a:endParaRPr lang="en-US" sz="14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sp>
        <p:nvSpPr>
          <p:cNvPr id="489498" name="AutoShape 26"/>
          <p:cNvSpPr>
            <a:spLocks noChangeArrowheads="1"/>
          </p:cNvSpPr>
          <p:nvPr/>
        </p:nvSpPr>
        <p:spPr bwMode="gray">
          <a:xfrm>
            <a:off x="4802147" y="4395108"/>
            <a:ext cx="1941078" cy="66723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Технология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дифференцированного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srgbClr val="FEFEFE"/>
                </a:solidFill>
                <a:latin typeface="Georgia" pitchFamily="18" charset="0"/>
              </a:rPr>
              <a:t>обучения</a:t>
            </a:r>
            <a:endParaRPr lang="en-US" sz="1200" dirty="0" smtClean="0">
              <a:solidFill>
                <a:srgbClr val="FEFEFE"/>
              </a:solidFill>
              <a:latin typeface="Georgia" pitchFamily="18" charset="0"/>
            </a:endParaRPr>
          </a:p>
        </p:txBody>
      </p:sp>
      <p:pic>
        <p:nvPicPr>
          <p:cNvPr id="49" name="Picture 4" descr="D:\Люба\мое\Мои фото\ученики\Копия P1010100.JPG"/>
          <p:cNvPicPr>
            <a:picLocks noChangeAspect="1" noChangeArrowheads="1"/>
          </p:cNvPicPr>
          <p:nvPr/>
        </p:nvPicPr>
        <p:blipFill rotWithShape="1">
          <a:blip r:embed="rId11" cstate="print"/>
          <a:srcRect t="27562"/>
          <a:stretch/>
        </p:blipFill>
        <p:spPr bwMode="auto">
          <a:xfrm>
            <a:off x="4042379" y="2619853"/>
            <a:ext cx="849915" cy="1435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0" name="TextBox 49"/>
          <p:cNvSpPr txBox="1"/>
          <p:nvPr/>
        </p:nvSpPr>
        <p:spPr>
          <a:xfrm>
            <a:off x="-56342" y="4724331"/>
            <a:ext cx="2470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latin typeface="Georgia" pitchFamily="18" charset="0"/>
              </a:rPr>
              <a:t>Учебная мотивация</a:t>
            </a:r>
            <a:endParaRPr lang="ru-RU" sz="12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8268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14030"/>
            <a:ext cx="27432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48880"/>
            <a:ext cx="3353091" cy="1450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>
          <a:xfrm>
            <a:off x="4499992" y="1259632"/>
            <a:ext cx="4320480" cy="1422648"/>
          </a:xfrm>
        </p:spPr>
        <p:txBody>
          <a:bodyPr>
            <a:normAutofit lnSpcReduction="10000"/>
          </a:bodyPr>
          <a:lstStyle/>
          <a:p>
            <a:pPr algn="ctr"/>
            <a:endParaRPr lang="ru-RU" sz="1800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Темы разработанных программ по проблеме «Внедрение ФГОС НОО в образовательный процесс»</a:t>
            </a:r>
            <a:endParaRPr lang="ru-RU" sz="1800" dirty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endParaRPr lang="ru-RU" sz="1800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12" name="Объект 11"/>
          <p:cNvSpPr>
            <a:spLocks noGrp="1"/>
          </p:cNvSpPr>
          <p:nvPr>
            <p:ph sz="quarter" idx="4"/>
          </p:nvPr>
        </p:nvSpPr>
        <p:spPr>
          <a:xfrm>
            <a:off x="4067944" y="2636912"/>
            <a:ext cx="4883968" cy="315912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«Уроки развития речи в начальных класса. Реализация федеральных государственных образовательных стандартов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»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«Геометрическая пропедевтика в начальных классах</a:t>
            </a:r>
            <a:r>
              <a:rPr lang="ru-RU" sz="2000" dirty="0" smtClean="0">
                <a:solidFill>
                  <a:srgbClr val="002060"/>
                </a:solidFill>
                <a:latin typeface="Georgia" pitchFamily="18" charset="0"/>
              </a:rPr>
              <a:t>» </a:t>
            </a: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sz="2000" dirty="0">
                <a:solidFill>
                  <a:srgbClr val="002060"/>
                </a:solidFill>
                <a:latin typeface="Georgia" pitchFamily="18" charset="0"/>
              </a:rPr>
              <a:t>«Структура и особенности основной образовательной программы и рабочей программы учителя»</a:t>
            </a:r>
          </a:p>
          <a:p>
            <a:pPr>
              <a:buFont typeface="Wingdings" pitchFamily="2" charset="2"/>
              <a:buChar char="q"/>
            </a:pPr>
            <a:endParaRPr lang="ru-RU" sz="20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56" y="4797152"/>
            <a:ext cx="3444875" cy="110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662822"/>
            <a:ext cx="2802044" cy="9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807258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Методическая система </a:t>
            </a:r>
          </a:p>
          <a:p>
            <a:r>
              <a:rPr lang="ru-RU" sz="2800" b="1" dirty="0" smtClean="0">
                <a:solidFill>
                  <a:srgbClr val="002060"/>
                </a:solidFill>
                <a:latin typeface="Georgia" pitchFamily="18" charset="0"/>
              </a:rPr>
              <a:t>«Создание ситуации успеха на уроке. Обучение с увлечением»</a:t>
            </a:r>
            <a:endParaRPr lang="ru-RU" sz="28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3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" y="-1"/>
            <a:ext cx="1369302" cy="1484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14" name="Текст 10"/>
          <p:cNvSpPr txBox="1">
            <a:spLocks/>
          </p:cNvSpPr>
          <p:nvPr/>
        </p:nvSpPr>
        <p:spPr>
          <a:xfrm>
            <a:off x="161358" y="1124744"/>
            <a:ext cx="4338634" cy="14226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Авторские методические пособия, публикации в научных сборниках и </a:t>
            </a:r>
            <a:r>
              <a:rPr lang="ru-RU" sz="1800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Georgia" pitchFamily="18" charset="0"/>
              </a:rPr>
              <a:t>в сети Интернет</a:t>
            </a:r>
          </a:p>
          <a:p>
            <a:pPr algn="ctr"/>
            <a:endParaRPr lang="ru-RU" sz="1800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755347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525" y="30383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Georgia" pitchFamily="18" charset="0"/>
              </a:rPr>
              <a:t>Распространение педагогического опыта</a:t>
            </a:r>
            <a:endParaRPr lang="ru-RU" sz="36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81000" y="1712632"/>
            <a:ext cx="8508870" cy="3200400"/>
          </a:xfrm>
          <a:prstGeom prst="rect">
            <a:avLst/>
          </a:prstGeom>
        </p:spPr>
        <p:txBody>
          <a:bodyPr/>
          <a:lstStyle/>
          <a:p>
            <a:pPr marL="273050" lvl="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Открытые уроки для учителей области, гимназии</a:t>
            </a:r>
            <a:endParaRPr lang="en-US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Мастер-классы 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для педагогов области,  города, образовательного учреждения</a:t>
            </a:r>
            <a:endParaRPr lang="en-US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Городские и областные семинары</a:t>
            </a:r>
          </a:p>
          <a:p>
            <a:pPr marL="273050" indent="-27305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Городские педагогические чтения</a:t>
            </a:r>
            <a:endParaRPr lang="en-US" b="1" dirty="0">
              <a:solidFill>
                <a:srgbClr val="002060"/>
              </a:solidFill>
              <a:latin typeface="Georgia" pitchFamily="18" charset="0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Международные и межрегиональные научно-практические </a:t>
            </a:r>
          </a:p>
          <a:p>
            <a:pPr marR="0" lvl="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    конференции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  <a:p>
            <a:pPr marL="273050" marR="0" lvl="0" indent="-2730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cs typeface="Times New Roman" pitchFamily="18" charset="0"/>
              </a:rPr>
              <a:t>Публикации (региональный, федеральный уровень)</a:t>
            </a:r>
          </a:p>
          <a:p>
            <a:pPr marL="273050" marR="0" lvl="0" indent="-273050" algn="l" defTabSz="914400" rtl="0" eaLnBrk="1" fontAlgn="base" latinLnBrk="0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1403648" cy="1522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9404" y="5792777"/>
            <a:ext cx="903649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Georgia" pitchFamily="18" charset="0"/>
              </a:rPr>
              <a:t>Учитель, чтобы он не преподавал, должен учить главному предмету –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Georgia" pitchFamily="18" charset="0"/>
              </a:rPr>
              <a:t>постижению смысла жизни и подлинного человеческого счастья.</a:t>
            </a:r>
          </a:p>
          <a:p>
            <a:pPr algn="r"/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Georgia" pitchFamily="18" charset="0"/>
              </a:rPr>
              <a:t>М.П.Щетинин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99"/>
              </a:solidFill>
              <a:latin typeface="Georgia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115616" y="1803884"/>
            <a:ext cx="7803651" cy="3809744"/>
            <a:chOff x="1115616" y="1803884"/>
            <a:chExt cx="7803651" cy="3809744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>
            <a:xfrm rot="5400000">
              <a:off x="7698883" y="4395382"/>
              <a:ext cx="908045" cy="624459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7" b="4445"/>
            <a:stretch/>
          </p:blipFill>
          <p:spPr>
            <a:xfrm rot="10800000">
              <a:off x="8011003" y="1803884"/>
              <a:ext cx="908264" cy="1224136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1115616" y="4509120"/>
              <a:ext cx="3867089" cy="1104508"/>
              <a:chOff x="1295400" y="4572000"/>
              <a:chExt cx="5918200" cy="1752600"/>
            </a:xfrm>
          </p:grpSpPr>
          <p:pic>
            <p:nvPicPr>
              <p:cNvPr id="2053" name="Picture 5" descr="D:\Люба\мое\НПНО 2012\IMG_1848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876800" y="4572000"/>
                <a:ext cx="2336800" cy="1752600"/>
              </a:xfrm>
              <a:prstGeom prst="rect">
                <a:avLst/>
              </a:prstGeom>
              <a:noFill/>
            </p:spPr>
          </p:pic>
          <p:pic>
            <p:nvPicPr>
              <p:cNvPr id="2054" name="Picture 6" descr="D:\Люба\мое\НПНО 2012\Фото5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lum bright="12000" contrast="16000"/>
              </a:blip>
              <a:srcRect/>
              <a:stretch>
                <a:fillRect/>
              </a:stretch>
            </p:blipFill>
            <p:spPr bwMode="auto">
              <a:xfrm>
                <a:off x="1295400" y="4572000"/>
                <a:ext cx="2641600" cy="1752600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433" b="2069"/>
            <a:stretch/>
          </p:blipFill>
          <p:spPr>
            <a:xfrm>
              <a:off x="7344320" y="2137628"/>
              <a:ext cx="823102" cy="1224136"/>
            </a:xfrm>
            <a:prstGeom prst="rect">
              <a:avLst/>
            </a:prstGeom>
            <a:ln w="12700">
              <a:solidFill>
                <a:srgbClr val="002060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8" b="67071"/>
            <a:stretch/>
          </p:blipFill>
          <p:spPr>
            <a:xfrm rot="5400000">
              <a:off x="8093950" y="3818254"/>
              <a:ext cx="1083024" cy="508816"/>
            </a:xfrm>
            <a:prstGeom prst="rect">
              <a:avLst/>
            </a:prstGeom>
            <a:ln>
              <a:solidFill>
                <a:srgbClr val="002060"/>
              </a:solidFill>
            </a:ln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509120"/>
              <a:ext cx="1584924" cy="1081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1172218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Georgia" pitchFamily="18" charset="0"/>
              </a:rPr>
              <a:t>Профессиональное развитие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3199383"/>
              </p:ext>
            </p:extLst>
          </p:nvPr>
        </p:nvGraphicFramePr>
        <p:xfrm>
          <a:off x="251520" y="1196752"/>
          <a:ext cx="8610600" cy="538918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808312"/>
                <a:gridCol w="5802288"/>
              </a:tblGrid>
              <a:tr h="2799773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Georgia" pitchFamily="18" charset="0"/>
                        </a:rPr>
                        <a:t>Повышение квалификации</a:t>
                      </a:r>
                      <a:endParaRPr lang="ru-RU" dirty="0">
                        <a:solidFill>
                          <a:srgbClr val="00206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Курсы «ИКТ для педагогических работников» (2010 г.)</a:t>
                      </a:r>
                    </a:p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Курсы «Методика и технология использования интерактивных</a:t>
                      </a:r>
                      <a:r>
                        <a:rPr lang="ru-RU" sz="1600" baseline="0" dirty="0" smtClean="0">
                          <a:latin typeface="Georgia" pitchFamily="18" charset="0"/>
                        </a:rPr>
                        <a:t> устройств в образовательном процессе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» (2012 г.)</a:t>
                      </a:r>
                    </a:p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Курсы «Введение ФГОС НОО второго поколения в образовательную практику» (2012 г.)</a:t>
                      </a:r>
                    </a:p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Курсы «Теория и методика</a:t>
                      </a:r>
                      <a:r>
                        <a:rPr lang="ru-RU" sz="1600" baseline="0" dirty="0" smtClean="0">
                          <a:latin typeface="Georgia" pitchFamily="18" charset="0"/>
                        </a:rPr>
                        <a:t> начального общего образования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» (2013 г.)</a:t>
                      </a:r>
                    </a:p>
                    <a:p>
                      <a:r>
                        <a:rPr lang="ru-RU" sz="1600" dirty="0" smtClean="0">
                          <a:latin typeface="Georgia" pitchFamily="18" charset="0"/>
                        </a:rPr>
                        <a:t>Курсы «Менеджмент организации.</a:t>
                      </a:r>
                      <a:r>
                        <a:rPr lang="ru-RU" sz="1600" baseline="0" dirty="0" smtClean="0">
                          <a:latin typeface="Georgia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Управление образованием» (2013 г.)</a:t>
                      </a:r>
                    </a:p>
                    <a:p>
                      <a:r>
                        <a:rPr lang="ru-RU" sz="1600" dirty="0" err="1" smtClean="0">
                          <a:latin typeface="Georgia" pitchFamily="18" charset="0"/>
                        </a:rPr>
                        <a:t>Вебинары</a:t>
                      </a:r>
                      <a:r>
                        <a:rPr lang="ru-RU" sz="1600" dirty="0" smtClean="0">
                          <a:latin typeface="Georgia" pitchFamily="18" charset="0"/>
                        </a:rPr>
                        <a:t> и семинары для учителей начальных классов</a:t>
                      </a:r>
                      <a:endParaRPr lang="ru-RU" sz="1600" dirty="0" smtClean="0">
                        <a:solidFill>
                          <a:srgbClr val="00206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127827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002060"/>
                          </a:solidFill>
                          <a:latin typeface="Georgia" pitchFamily="18" charset="0"/>
                          <a:cs typeface="Arial" pitchFamily="34" charset="0"/>
                        </a:rPr>
                        <a:t>Сетевые педагогические сообщества как форма профессионального развития</a:t>
                      </a:r>
                      <a:endParaRPr lang="ru-RU" b="1" dirty="0">
                        <a:solidFill>
                          <a:srgbClr val="002060"/>
                        </a:solidFill>
                        <a:latin typeface="Georgia" pitchFamily="18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effectLst/>
                          <a:latin typeface="Georgia" pitchFamily="18" charset="0"/>
                          <a:hlinkClick r:id="rId3"/>
                        </a:rPr>
                        <a:t>http://pedsovet.org</a:t>
                      </a:r>
                      <a:endParaRPr lang="ru-RU" sz="1800" kern="1200" dirty="0" smtClean="0">
                        <a:effectLst/>
                        <a:latin typeface="Georgia" pitchFamily="18" charset="0"/>
                      </a:endParaRPr>
                    </a:p>
                    <a:p>
                      <a:r>
                        <a:rPr lang="en-US" sz="1800" u="sng" kern="1200" dirty="0" smtClean="0">
                          <a:effectLst/>
                          <a:latin typeface="Georgia" pitchFamily="18" charset="0"/>
                          <a:hlinkClick r:id="rId4"/>
                        </a:rPr>
                        <a:t>http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4"/>
                        </a:rPr>
                        <a:t>://</a:t>
                      </a:r>
                      <a:r>
                        <a:rPr lang="en-US" sz="1800" u="sng" kern="1200" dirty="0" err="1" smtClean="0">
                          <a:effectLst/>
                          <a:latin typeface="Georgia" pitchFamily="18" charset="0"/>
                          <a:hlinkClick r:id="rId4"/>
                        </a:rPr>
                        <a:t>minobr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4"/>
                        </a:rPr>
                        <a:t>.</a:t>
                      </a:r>
                      <a:r>
                        <a:rPr lang="en-US" sz="1800" u="sng" kern="1200" dirty="0" smtClean="0">
                          <a:effectLst/>
                          <a:latin typeface="Georgia" pitchFamily="18" charset="0"/>
                          <a:hlinkClick r:id="rId4"/>
                        </a:rPr>
                        <a:t>org</a:t>
                      </a:r>
                      <a:endParaRPr lang="ru-RU" sz="1800" u="sng" kern="1200" dirty="0" smtClean="0">
                        <a:effectLst/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kern="1200" dirty="0" smtClean="0">
                          <a:effectLst/>
                          <a:latin typeface="Georgia" pitchFamily="18" charset="0"/>
                          <a:hlinkClick r:id="rId5"/>
                        </a:rPr>
                        <a:t>http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5"/>
                        </a:rPr>
                        <a:t>://</a:t>
                      </a:r>
                      <a:r>
                        <a:rPr lang="en-US" sz="1800" u="sng" kern="1200" dirty="0" err="1" smtClean="0">
                          <a:effectLst/>
                          <a:latin typeface="Georgia" pitchFamily="18" charset="0"/>
                          <a:hlinkClick r:id="rId5"/>
                        </a:rPr>
                        <a:t>intergu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5"/>
                        </a:rPr>
                        <a:t>.</a:t>
                      </a:r>
                      <a:r>
                        <a:rPr lang="en-US" sz="1800" u="sng" kern="1200" dirty="0" err="1" smtClean="0">
                          <a:effectLst/>
                          <a:latin typeface="Georgia" pitchFamily="18" charset="0"/>
                          <a:hlinkClick r:id="rId5"/>
                        </a:rPr>
                        <a:t>ru</a:t>
                      </a:r>
                      <a:endParaRPr lang="ru-RU" sz="1800" kern="1200" dirty="0" smtClean="0">
                        <a:effectLst/>
                        <a:latin typeface="Georgia" pitchFamily="18" charset="0"/>
                      </a:endParaRPr>
                    </a:p>
                    <a:p>
                      <a:r>
                        <a:rPr lang="en-US" sz="1800" u="sng" kern="1200" dirty="0" smtClean="0">
                          <a:effectLst/>
                          <a:latin typeface="Georgia" pitchFamily="18" charset="0"/>
                          <a:hlinkClick r:id="rId6"/>
                        </a:rPr>
                        <a:t>www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6"/>
                        </a:rPr>
                        <a:t>.</a:t>
                      </a:r>
                      <a:r>
                        <a:rPr lang="en-US" sz="1800" u="sng" kern="1200" dirty="0" err="1" smtClean="0">
                          <a:effectLst/>
                          <a:latin typeface="Georgia" pitchFamily="18" charset="0"/>
                          <a:hlinkClick r:id="rId6"/>
                        </a:rPr>
                        <a:t>zavuch</a:t>
                      </a:r>
                      <a:r>
                        <a:rPr lang="ru-RU" sz="1800" u="sng" kern="1200" dirty="0" smtClean="0">
                          <a:effectLst/>
                          <a:latin typeface="Georgia" pitchFamily="18" charset="0"/>
                          <a:hlinkClick r:id="rId6"/>
                        </a:rPr>
                        <a:t>.</a:t>
                      </a:r>
                      <a:r>
                        <a:rPr lang="en-US" sz="1800" u="sng" kern="1200" dirty="0" smtClean="0">
                          <a:effectLst/>
                          <a:latin typeface="Georgia" pitchFamily="18" charset="0"/>
                          <a:hlinkClick r:id="rId6"/>
                        </a:rPr>
                        <a:t>info</a:t>
                      </a:r>
                      <a:endParaRPr lang="ru-RU" sz="1800" u="sng" kern="1200" dirty="0" smtClean="0">
                        <a:effectLst/>
                        <a:latin typeface="Georgia" pitchFamily="18" charset="0"/>
                      </a:endParaRPr>
                    </a:p>
                    <a:p>
                      <a:r>
                        <a:rPr lang="ru-RU" sz="1800" kern="1200" dirty="0" smtClean="0">
                          <a:effectLst/>
                          <a:latin typeface="Georgia" pitchFamily="18" charset="0"/>
                          <a:hlinkClick r:id="rId7"/>
                        </a:rPr>
                        <a:t>www.proshkolu.ru</a:t>
                      </a:r>
                      <a:endParaRPr lang="ru-RU" sz="1800" kern="1200" dirty="0" smtClean="0">
                        <a:effectLst/>
                        <a:latin typeface="Georgia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effectLst/>
                          <a:latin typeface="Georgia" pitchFamily="18" charset="0"/>
                          <a:hlinkClick r:id="rId8"/>
                        </a:rPr>
                        <a:t>http://pedsovet.</a:t>
                      </a:r>
                      <a:r>
                        <a:rPr lang="en-US" sz="1800" kern="1200" dirty="0" err="1" smtClean="0">
                          <a:effectLst/>
                          <a:latin typeface="Georgia" pitchFamily="18" charset="0"/>
                          <a:hlinkClick r:id="rId8"/>
                        </a:rPr>
                        <a:t>su</a:t>
                      </a:r>
                      <a:endParaRPr lang="en-US" sz="1800" kern="1200" dirty="0" smtClean="0">
                        <a:effectLst/>
                        <a:latin typeface="Georgia" pitchFamily="18" charset="0"/>
                      </a:endParaRPr>
                    </a:p>
                    <a:p>
                      <a:endParaRPr lang="ru-RU" sz="1800" kern="1200" dirty="0" smtClean="0">
                        <a:effectLst/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5341539"/>
            <a:ext cx="1674615" cy="4582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341539"/>
            <a:ext cx="1611962" cy="4674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3" y="5905882"/>
            <a:ext cx="1611960" cy="47168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82" y="4697520"/>
            <a:ext cx="1712979" cy="44196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1" y="5905883"/>
            <a:ext cx="1674616" cy="471684"/>
          </a:xfrm>
          <a:prstGeom prst="rect">
            <a:avLst/>
          </a:prstGeom>
        </p:spPr>
      </p:pic>
      <p:pic>
        <p:nvPicPr>
          <p:cNvPr id="10" name="Picture 3" descr="C:\Documents and Settings\Пользователь\Мои документы\Мои рисунки\рисунки\1219805204_shokola-1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" y="13467"/>
            <a:ext cx="1187623" cy="1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782860079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484</Words>
  <Application>Microsoft Office PowerPoint</Application>
  <PresentationFormat>Экран (4:3)</PresentationFormat>
  <Paragraphs>84</Paragraphs>
  <Slides>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Внеурочная деятельность</vt:lpstr>
      <vt:lpstr>Презентация PowerPoint</vt:lpstr>
      <vt:lpstr>Презентация PowerPoint</vt:lpstr>
      <vt:lpstr>Распространение педагогического опыта</vt:lpstr>
      <vt:lpstr>Профессиональное развитие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ЛЮБАШКА</dc:creator>
  <cp:lastModifiedBy>ЛЮБАШКА</cp:lastModifiedBy>
  <cp:revision>40</cp:revision>
  <dcterms:created xsi:type="dcterms:W3CDTF">2014-02-26T21:13:51Z</dcterms:created>
  <dcterms:modified xsi:type="dcterms:W3CDTF">2014-03-28T02:15:28Z</dcterms:modified>
</cp:coreProperties>
</file>